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1"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70" r:id="rId16"/>
    <p:sldId id="271" r:id="rId17"/>
    <p:sldId id="272" r:id="rId18"/>
    <p:sldId id="273" r:id="rId19"/>
    <p:sldId id="274" r:id="rId20"/>
    <p:sldId id="276" r:id="rId21"/>
    <p:sldId id="277" r:id="rId22"/>
    <p:sldId id="280" r:id="rId23"/>
    <p:sldId id="278" r:id="rId24"/>
    <p:sldId id="279" r:id="rId25"/>
  </p:sldIdLst>
  <p:sldSz cx="12192000" cy="6858000"/>
  <p:notesSz cx="6858000" cy="9144000"/>
  <p:embeddedFontLst>
    <p:embeddedFont>
      <p:font typeface="Barlow" panose="000005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veat" panose="020B0604020202020204" charset="0"/>
      <p:regular r:id="rId35"/>
      <p:bold r:id="rId36"/>
    </p:embeddedFont>
    <p:embeddedFont>
      <p:font typeface="Gill Sans" panose="020B0604020202020204" charset="0"/>
      <p:regular r:id="rId37"/>
      <p:bold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ubJP2lzpYAIAu5ig4XbaGdSUTt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Howar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6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7-24T20:22:02.841" idx="1">
    <p:pos x="6000" y="0"/>
    <p:text>Are there any other areas where all schools spend their Title I funds (technology)?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YaE42m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7-22T19:57:57.700" idx="2">
    <p:pos x="6000" y="0"/>
    <p:text>Insert link or location for parents to find the documents. ( Add to notes below)</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6BoAt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mpus.henry.k12.ga.us/campus/portal/parents/henry.j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3f58dc77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gf3f58dc774_0_60: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01" name="Google Shape;301;gf3f58dc774_0_60: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3f58dc774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gf3f58dc774_0_83: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17" name="Google Shape;317;gf3f58dc774_0_83: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3f58dc774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4" name="Google Shape;324;gf3f58dc774_0_99: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25" name="Google Shape;325;gf3f58dc774_0_99: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1a17bf9c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g131a17bf9c4_0_42: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Comments: Please verify. Insert the assessments that are applicable to your school and remove the ones on this slide that are not applicable.</a:t>
            </a:r>
            <a:endParaRPr sz="1400"/>
          </a:p>
          <a:p>
            <a:pPr marL="0" lvl="0" indent="0" algn="l" rtl="0">
              <a:lnSpc>
                <a:spcPct val="100000"/>
              </a:lnSpc>
              <a:spcBef>
                <a:spcPts val="0"/>
              </a:spcBef>
              <a:spcAft>
                <a:spcPts val="0"/>
              </a:spcAft>
              <a:buClr>
                <a:srgbClr val="ED7D31"/>
              </a:buClr>
              <a:buSzPts val="1656"/>
              <a:buFont typeface="Noto Sans Symbols"/>
              <a:buNone/>
            </a:pPr>
            <a:r>
              <a:rPr lang="en-US" sz="1800" b="1">
                <a:solidFill>
                  <a:schemeClr val="dk1"/>
                </a:solidFill>
                <a:latin typeface="Calibri"/>
                <a:ea typeface="Calibri"/>
                <a:cs typeface="Calibri"/>
                <a:sym typeface="Calibri"/>
              </a:rPr>
              <a:t>i-Ready Diagnostics</a:t>
            </a:r>
            <a:endParaRPr sz="1400">
              <a:solidFill>
                <a:schemeClr val="dk1"/>
              </a:solidFill>
            </a:endParaRPr>
          </a:p>
          <a:p>
            <a:pPr marL="306000" lvl="0" indent="-306000" algn="l" rtl="0">
              <a:lnSpc>
                <a:spcPct val="100000"/>
              </a:lnSpc>
              <a:spcBef>
                <a:spcPts val="0"/>
              </a:spcBef>
              <a:spcAft>
                <a:spcPts val="0"/>
              </a:spcAft>
              <a:buClr>
                <a:schemeClr val="dk1"/>
              </a:buClr>
              <a:buSzPts val="1656"/>
              <a:buFont typeface="Courier New"/>
              <a:buChar char="●"/>
            </a:pPr>
            <a:r>
              <a:rPr lang="en-US" sz="1800">
                <a:solidFill>
                  <a:schemeClr val="dk1"/>
                </a:solidFill>
                <a:latin typeface="Calibri"/>
                <a:ea typeface="Calibri"/>
                <a:cs typeface="Calibri"/>
                <a:sym typeface="Calibri"/>
              </a:rPr>
              <a:t>An adaptive diagnostic assessment showing what students know and understand what they are ready to learn. Adaptive diagnostic </a:t>
            </a:r>
            <a:r>
              <a:rPr lang="en-US" sz="1800">
                <a:solidFill>
                  <a:schemeClr val="dk1"/>
                </a:solidFill>
                <a:latin typeface="Gill Sans"/>
                <a:ea typeface="Gill Sans"/>
                <a:cs typeface="Gill Sans"/>
                <a:sym typeface="Gill Sans"/>
              </a:rPr>
              <a:t>means the questions change based on answers to earlier questions</a:t>
            </a:r>
            <a:endParaRPr sz="18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US" sz="1800" b="1">
                <a:solidFill>
                  <a:schemeClr val="dk1"/>
                </a:solidFill>
                <a:latin typeface="Calibri"/>
                <a:ea typeface="Calibri"/>
                <a:cs typeface="Calibri"/>
                <a:sym typeface="Calibri"/>
              </a:rPr>
              <a:t>WriteScore</a:t>
            </a:r>
            <a:endParaRPr sz="1800" b="1">
              <a:solidFill>
                <a:schemeClr val="dk1"/>
              </a:solidFill>
              <a:latin typeface="Calibri"/>
              <a:ea typeface="Calibri"/>
              <a:cs typeface="Calibri"/>
              <a:sym typeface="Calibri"/>
            </a:endParaRPr>
          </a:p>
          <a:p>
            <a:pPr marL="457200" lvl="0" indent="-333756" algn="l" rtl="0">
              <a:lnSpc>
                <a:spcPct val="100000"/>
              </a:lnSpc>
              <a:spcBef>
                <a:spcPts val="0"/>
              </a:spcBef>
              <a:spcAft>
                <a:spcPts val="0"/>
              </a:spcAft>
              <a:buClr>
                <a:schemeClr val="dk1"/>
              </a:buClr>
              <a:buSzPts val="1656"/>
              <a:buFont typeface="Courier New"/>
              <a:buChar char="●"/>
            </a:pPr>
            <a:r>
              <a:rPr lang="en-US" sz="1800">
                <a:solidFill>
                  <a:schemeClr val="dk1"/>
                </a:solidFill>
                <a:latin typeface="Calibri"/>
                <a:ea typeface="Calibri"/>
                <a:cs typeface="Calibri"/>
                <a:sym typeface="Calibri"/>
              </a:rPr>
              <a:t>the English Language Arts interim assessment for grades 3-11</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1">
                <a:solidFill>
                  <a:schemeClr val="dk1"/>
                </a:solidFill>
                <a:latin typeface="Calibri"/>
                <a:ea typeface="Calibri"/>
                <a:cs typeface="Calibri"/>
                <a:sym typeface="Calibri"/>
              </a:rPr>
              <a:t>W-APT</a:t>
            </a:r>
            <a:r>
              <a:rPr lang="en-US" sz="1800" b="1">
                <a:solidFill>
                  <a:srgbClr val="44546A"/>
                </a:solidFill>
                <a:latin typeface="Calibri"/>
                <a:ea typeface="Calibri"/>
                <a:cs typeface="Calibri"/>
                <a:sym typeface="Calibri"/>
              </a:rPr>
              <a:t>W-APT</a:t>
            </a:r>
            <a:r>
              <a:rPr lang="en-US" sz="1800">
                <a:solidFill>
                  <a:srgbClr val="44546A"/>
                </a:solidFill>
                <a:latin typeface="Calibri"/>
                <a:ea typeface="Calibri"/>
                <a:cs typeface="Calibri"/>
                <a:sym typeface="Calibri"/>
              </a:rPr>
              <a:t>  </a:t>
            </a:r>
            <a:endParaRPr sz="1400">
              <a:solidFill>
                <a:schemeClr val="dk1"/>
              </a:solidFill>
            </a:endParaRPr>
          </a:p>
          <a:p>
            <a:pPr marL="457200" lvl="0" indent="-333756" algn="l" rtl="0">
              <a:lnSpc>
                <a:spcPct val="100000"/>
              </a:lnSpc>
              <a:spcBef>
                <a:spcPts val="0"/>
              </a:spcBef>
              <a:spcAft>
                <a:spcPts val="0"/>
              </a:spcAft>
              <a:buClr>
                <a:schemeClr val="dk1"/>
              </a:buClr>
              <a:buSzPts val="1656"/>
              <a:buFont typeface="Courier New"/>
              <a:buChar char="●"/>
            </a:pPr>
            <a:r>
              <a:rPr lang="en-US" sz="1800">
                <a:solidFill>
                  <a:schemeClr val="dk1"/>
                </a:solidFill>
                <a:latin typeface="Calibri"/>
                <a:ea typeface="Calibri"/>
                <a:cs typeface="Calibri"/>
                <a:sym typeface="Calibri"/>
              </a:rPr>
              <a:t>(K W-APT) is an English language proficiency screener given to incoming Kindergarteners and first semester 1</a:t>
            </a:r>
            <a:r>
              <a:rPr lang="en-US" sz="1800" baseline="300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graders</a:t>
            </a:r>
            <a:endParaRPr sz="1400">
              <a:solidFill>
                <a:schemeClr val="dk1"/>
              </a:solidFill>
            </a:endParaRPr>
          </a:p>
          <a:p>
            <a:pPr marL="457200" lvl="0" indent="0" algn="l" rtl="0">
              <a:lnSpc>
                <a:spcPct val="100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800">
              <a:solidFill>
                <a:schemeClr val="dk1"/>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1400"/>
          </a:p>
        </p:txBody>
      </p:sp>
      <p:sp>
        <p:nvSpPr>
          <p:cNvPr id="341" name="Google Shape;341;g131a17bf9c4_0_42: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1a17bf9c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8" name="Google Shape;348;g131a17bf9c4_0_38: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Refer to </a:t>
            </a:r>
            <a:r>
              <a:rPr lang="en-US" sz="1400" u="sng">
                <a:solidFill>
                  <a:schemeClr val="hlink"/>
                </a:solidFill>
                <a:hlinkClick r:id="rId3"/>
              </a:rPr>
              <a:t>this link</a:t>
            </a:r>
            <a:r>
              <a:rPr lang="en-US" sz="1400"/>
              <a:t> for the updates and links for Infinite Campus that need to be shared with parents.</a:t>
            </a:r>
            <a:endParaRPr sz="1400"/>
          </a:p>
        </p:txBody>
      </p:sp>
      <p:sp>
        <p:nvSpPr>
          <p:cNvPr id="349" name="Google Shape;349;g131a17bf9c4_0_38: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1a17bf9c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g131a17bf9c4_0_34: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This slide may be read or discussed in general and facilitated by the Family Engagement Liaison. Add your own notes here.</a:t>
            </a:r>
            <a:endParaRPr sz="1400"/>
          </a:p>
        </p:txBody>
      </p:sp>
      <p:sp>
        <p:nvSpPr>
          <p:cNvPr id="358" name="Google Shape;358;g131a17bf9c4_0_34: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1a17bf9c4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g131a17bf9c4_0_57: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78" name="Google Shape;378;g131a17bf9c4_0_57: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1a17bf9c4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g131a17bf9c4_0_62: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rgbClr val="222222"/>
                </a:solidFill>
                <a:highlight>
                  <a:srgbClr val="FFFFFF"/>
                </a:highlight>
                <a:latin typeface="Calibri"/>
                <a:ea typeface="Calibri"/>
                <a:cs typeface="Calibri"/>
                <a:sym typeface="Calibri"/>
              </a:rPr>
              <a:t>A School-Parent Compact is an important document for our school. It is a document that is jointly developed and agreed upon with parents, staff and students that outlines a shared responsibility that is linked to learning outcomes that ensure increased academic achievement for all students.</a:t>
            </a:r>
            <a:r>
              <a:rPr lang="en-US" sz="900">
                <a:solidFill>
                  <a:srgbClr val="222222"/>
                </a:solidFill>
                <a:highlight>
                  <a:srgbClr val="FFFFFF"/>
                </a:highlight>
                <a:latin typeface="Calibri"/>
                <a:ea typeface="Calibri"/>
                <a:cs typeface="Calibri"/>
                <a:sym typeface="Calibri"/>
              </a:rPr>
              <a:t> [Link your compact on this page. </a:t>
            </a:r>
            <a:r>
              <a:rPr lang="en-US" b="1">
                <a:solidFill>
                  <a:srgbClr val="222222"/>
                </a:solidFill>
                <a:highlight>
                  <a:srgbClr val="FFFFFF"/>
                </a:highlight>
                <a:latin typeface="Calibri"/>
                <a:ea typeface="Calibri"/>
                <a:cs typeface="Calibri"/>
                <a:sym typeface="Calibri"/>
              </a:rPr>
              <a:t>Share your school’s compact and have the signature pages signed and collected in the meeting if it is used as a distribution method.]</a:t>
            </a:r>
            <a:endParaRPr b="1">
              <a:solidFill>
                <a:srgbClr val="222222"/>
              </a:solidFill>
              <a:highlight>
                <a:srgbClr val="FFFFFF"/>
              </a:highlight>
              <a:latin typeface="Calibri"/>
              <a:ea typeface="Calibri"/>
              <a:cs typeface="Calibri"/>
              <a:sym typeface="Calibri"/>
            </a:endParaRPr>
          </a:p>
          <a:p>
            <a:pPr marL="0" lvl="0" indent="0" algn="l" rtl="0">
              <a:lnSpc>
                <a:spcPct val="100000"/>
              </a:lnSpc>
              <a:spcBef>
                <a:spcPts val="1200"/>
              </a:spcBef>
              <a:spcAft>
                <a:spcPts val="0"/>
              </a:spcAft>
              <a:buSzPts val="1400"/>
              <a:buNone/>
            </a:pPr>
            <a:endParaRPr sz="1400"/>
          </a:p>
        </p:txBody>
      </p:sp>
      <p:sp>
        <p:nvSpPr>
          <p:cNvPr id="386" name="Google Shape;386;g131a17bf9c4_0_62: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1a17bf9c4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g131a17bf9c4_0_72: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416" name="Google Shape;416;g131a17bf9c4_0_72: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1a17bf9c4_0_6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g131a17bf9c4_0_666: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Inform parents and families of the best way to communicate with and contact staff/their child’s teacher.</a:t>
            </a:r>
            <a:endParaRPr sz="1400"/>
          </a:p>
        </p:txBody>
      </p:sp>
      <p:sp>
        <p:nvSpPr>
          <p:cNvPr id="424" name="Google Shape;424;g131a17bf9c4_0_666: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f89dd6d6e_0_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g13f89dd6d6e_0_0: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Insert staff member names, particularly those who will frequently interact with parents.</a:t>
            </a:r>
            <a:endParaRPr sz="1400"/>
          </a:p>
          <a:p>
            <a:pPr marL="0" lvl="0" indent="0" algn="l" rtl="0">
              <a:lnSpc>
                <a:spcPct val="100000"/>
              </a:lnSpc>
              <a:spcBef>
                <a:spcPts val="0"/>
              </a:spcBef>
              <a:spcAft>
                <a:spcPts val="0"/>
              </a:spcAft>
              <a:buSzPts val="1400"/>
              <a:buNone/>
            </a:pPr>
            <a:r>
              <a:rPr lang="en-US" sz="1400"/>
              <a:t>If held before or after a Curriculum Night, consider making time for all staff or instructional team introductions.</a:t>
            </a:r>
            <a:endParaRPr sz="1400"/>
          </a:p>
        </p:txBody>
      </p:sp>
      <p:sp>
        <p:nvSpPr>
          <p:cNvPr id="238" name="Google Shape;238;g13f89dd6d6e_0_0: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1a17bf9c4_0_6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g131a17bf9c4_0_666: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dirty="0"/>
              <a:t>Inform parents and families of the best way to communicate with and contact staff/their child’s teacher.</a:t>
            </a:r>
            <a:endParaRPr sz="1400" dirty="0"/>
          </a:p>
        </p:txBody>
      </p:sp>
      <p:sp>
        <p:nvSpPr>
          <p:cNvPr id="424" name="Google Shape;424;g131a17bf9c4_0_666: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078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31a17bf9c4_0_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g131a17bf9c4_0_662: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432" name="Google Shape;432;g131a17bf9c4_0_662: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1a17bf9c4_0_6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5" name="Google Shape;445;g131a17bf9c4_0_658: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End or additional school slides for additional information or announcements. Select one time of day for the salutation. Make sure your parents and families and all attendees complete a meeting evaluation. If you are using your ATIPM as evidence of distribution for the compact and PFEP, then keep the reminder. If not then remove it. Remember to also complete a distribution checklist if using this meeting for that purpose. Consider adding a QR code for your acknowledgment form on the previous slide with the evaluation QR code for parents’ convenience.</a:t>
            </a:r>
            <a:endParaRPr sz="1400"/>
          </a:p>
        </p:txBody>
      </p:sp>
      <p:sp>
        <p:nvSpPr>
          <p:cNvPr id="446" name="Google Shape;446;g131a17bf9c4_0_658: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f8e1f6c75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3f8e1f6c75_2_80: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solidFill>
                  <a:schemeClr val="dk1"/>
                </a:solidFill>
              </a:rPr>
              <a:t>&lt;Insert school name&gt; supports and agrees with the Henry County Core Beliefs and Commitments, [</a:t>
            </a:r>
            <a:r>
              <a:rPr lang="en-US" sz="1400" i="1">
                <a:solidFill>
                  <a:schemeClr val="dk1"/>
                </a:solidFill>
              </a:rPr>
              <a:t>mention a few in how they apply to your school, student instruction and academic success, and family engagement.</a:t>
            </a:r>
            <a:r>
              <a:rPr lang="en-US" sz="1400">
                <a:solidFill>
                  <a:schemeClr val="dk1"/>
                </a:solidFill>
              </a:rPr>
              <a:t>]</a:t>
            </a:r>
            <a:endParaRPr sz="14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400">
                <a:solidFill>
                  <a:schemeClr val="dk1"/>
                </a:solidFill>
              </a:rPr>
              <a:t>Core Belief #2 should always be mentioned when presenting family engagement presentations.</a:t>
            </a:r>
            <a:endParaRPr sz="1400">
              <a:solidFill>
                <a:schemeClr val="dk1"/>
              </a:solidFill>
            </a:endParaRPr>
          </a:p>
        </p:txBody>
      </p:sp>
      <p:sp>
        <p:nvSpPr>
          <p:cNvPr id="246" name="Google Shape;246;g13f8e1f6c75_2_80: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3f58dc774_2_69: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gf3f58dc774_2_69:notes"/>
          <p:cNvSpPr txBox="1">
            <a:spLocks noGrp="1"/>
          </p:cNvSpPr>
          <p:nvPr>
            <p:ph type="body" idx="1"/>
          </p:nvPr>
        </p:nvSpPr>
        <p:spPr>
          <a:xfrm>
            <a:off x="686421" y="4400238"/>
            <a:ext cx="5485109" cy="3600885"/>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252" name="Google Shape;252;gf3f58dc774_2_69:notes"/>
          <p:cNvSpPr txBox="1">
            <a:spLocks noGrp="1"/>
          </p:cNvSpPr>
          <p:nvPr>
            <p:ph type="sldNum" idx="12"/>
          </p:nvPr>
        </p:nvSpPr>
        <p:spPr>
          <a:xfrm>
            <a:off x="3884026" y="8684926"/>
            <a:ext cx="2972348" cy="459148"/>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3f58dc774_0_1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gf3f58dc774_0_15: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Slide updated on 6.5.23</a:t>
            </a:r>
            <a:endParaRPr sz="1400"/>
          </a:p>
        </p:txBody>
      </p:sp>
      <p:sp>
        <p:nvSpPr>
          <p:cNvPr id="260" name="Google Shape;260;gf3f58dc774_0_15: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f3f58dc77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gf3f58dc774_0_42: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269" name="Google Shape;269;gf3f58dc774_0_42: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3f58dc77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gf3f58dc774_0_23: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Insert your school’s specific expenditures on this slide.</a:t>
            </a:r>
            <a:endParaRPr sz="1400"/>
          </a:p>
        </p:txBody>
      </p:sp>
      <p:sp>
        <p:nvSpPr>
          <p:cNvPr id="277" name="Google Shape;277;gf3f58dc774_0_23: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3f58dc77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gf3f58dc774_0_33: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a:t>How did your school spend the family engagement budget?</a:t>
            </a:r>
            <a:endParaRPr sz="1400"/>
          </a:p>
        </p:txBody>
      </p:sp>
      <p:sp>
        <p:nvSpPr>
          <p:cNvPr id="285" name="Google Shape;285;gf3f58dc774_0_33: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3f58dc774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gf3f58dc774_0_51:notes"/>
          <p:cNvSpPr txBox="1">
            <a:spLocks noGrp="1"/>
          </p:cNvSpPr>
          <p:nvPr>
            <p:ph type="body" idx="1"/>
          </p:nvPr>
        </p:nvSpPr>
        <p:spPr>
          <a:xfrm>
            <a:off x="686421" y="4400238"/>
            <a:ext cx="5485200" cy="36009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sz="1400" b="1"/>
              <a:t>Talking Points:</a:t>
            </a:r>
            <a:endParaRPr sz="1400" b="1"/>
          </a:p>
          <a:p>
            <a:pPr marL="457200" lvl="0" indent="-317500" algn="l" rtl="0">
              <a:lnSpc>
                <a:spcPct val="100000"/>
              </a:lnSpc>
              <a:spcBef>
                <a:spcPts val="0"/>
              </a:spcBef>
              <a:spcAft>
                <a:spcPts val="0"/>
              </a:spcAft>
              <a:buSzPts val="1400"/>
              <a:buAutoNum type="arabicPeriod"/>
            </a:pPr>
            <a:r>
              <a:rPr lang="en-US" sz="1400"/>
              <a:t>You will hear more about curriculum and instruction from _________ shortly.</a:t>
            </a:r>
            <a:endParaRPr sz="1400"/>
          </a:p>
          <a:p>
            <a:pPr marL="457200" lvl="0" indent="-317500" algn="l" rtl="0">
              <a:lnSpc>
                <a:spcPct val="100000"/>
              </a:lnSpc>
              <a:spcBef>
                <a:spcPts val="0"/>
              </a:spcBef>
              <a:spcAft>
                <a:spcPts val="0"/>
              </a:spcAft>
              <a:buSzPts val="1400"/>
              <a:buAutoNum type="arabicPeriod"/>
            </a:pPr>
            <a:r>
              <a:rPr lang="en-US" sz="1400"/>
              <a:t>The meeting you are attending now is the Annual Title I Parent Meeting</a:t>
            </a:r>
            <a:endParaRPr sz="1400"/>
          </a:p>
          <a:p>
            <a:pPr marL="457200" lvl="0" indent="-317500" algn="l" rtl="0">
              <a:lnSpc>
                <a:spcPct val="100000"/>
              </a:lnSpc>
              <a:spcBef>
                <a:spcPts val="0"/>
              </a:spcBef>
              <a:spcAft>
                <a:spcPts val="0"/>
              </a:spcAft>
              <a:buSzPts val="1400"/>
              <a:buAutoNum type="arabicPeriod"/>
            </a:pPr>
            <a:r>
              <a:rPr lang="en-US" sz="1400"/>
              <a:t>Our liaison will present more information about our family engagement program and your right to be involved in your child’s education a little later.</a:t>
            </a:r>
            <a:endParaRPr sz="1400"/>
          </a:p>
          <a:p>
            <a:pPr marL="457200" lvl="0" indent="-317500" algn="l" rtl="0">
              <a:lnSpc>
                <a:spcPct val="100000"/>
              </a:lnSpc>
              <a:spcBef>
                <a:spcPts val="0"/>
              </a:spcBef>
              <a:spcAft>
                <a:spcPts val="0"/>
              </a:spcAft>
              <a:buSzPts val="1400"/>
              <a:buAutoNum type="arabicPeriod"/>
            </a:pPr>
            <a:r>
              <a:rPr lang="en-US" sz="1400"/>
              <a:t>In addition to ongoing professional development for our instructional and support staff, all staff also receives training in effective family-school communication and partnerships. </a:t>
            </a:r>
            <a:endParaRPr sz="1400"/>
          </a:p>
          <a:p>
            <a:pPr marL="457200" lvl="0" indent="-317500" algn="l" rtl="0">
              <a:lnSpc>
                <a:spcPct val="100000"/>
              </a:lnSpc>
              <a:spcBef>
                <a:spcPts val="0"/>
              </a:spcBef>
              <a:spcAft>
                <a:spcPts val="0"/>
              </a:spcAft>
              <a:buSzPts val="1400"/>
              <a:buAutoNum type="arabicPeriod"/>
            </a:pPr>
            <a:r>
              <a:rPr lang="en-US" sz="1400"/>
              <a:t>It is our responsibility to inform you that you have the right to request the qualifications of your child’s teachers.</a:t>
            </a:r>
            <a:endParaRPr sz="1400"/>
          </a:p>
          <a:p>
            <a:pPr marL="457200" lvl="0" indent="-317500" algn="l" rtl="0">
              <a:lnSpc>
                <a:spcPct val="100000"/>
              </a:lnSpc>
              <a:spcBef>
                <a:spcPts val="0"/>
              </a:spcBef>
              <a:spcAft>
                <a:spcPts val="0"/>
              </a:spcAft>
              <a:buSzPts val="1400"/>
              <a:buAutoNum type="arabicPeriod"/>
            </a:pPr>
            <a:r>
              <a:rPr lang="en-US" sz="1400"/>
              <a:t>Your opportunities for input include the schoolwide plan, revisions for the school-parent compact and the school parent and family engagement plan, as well as staff training in family engagement and the family engagement budget.</a:t>
            </a:r>
            <a:endParaRPr sz="1400"/>
          </a:p>
          <a:p>
            <a:pPr marL="457200" lvl="0" indent="-317500" algn="l" rtl="0">
              <a:lnSpc>
                <a:spcPct val="100000"/>
              </a:lnSpc>
              <a:spcBef>
                <a:spcPts val="0"/>
              </a:spcBef>
              <a:spcAft>
                <a:spcPts val="0"/>
              </a:spcAft>
              <a:buSzPts val="1400"/>
              <a:buAutoNum type="arabicPeriod"/>
            </a:pPr>
            <a:r>
              <a:rPr lang="en-US" sz="1400"/>
              <a:t>We are also required to offer parents and stakeholders the opportunity to evaluate our family engagement program annually and throughout the year.</a:t>
            </a:r>
            <a:endParaRPr sz="1400"/>
          </a:p>
        </p:txBody>
      </p:sp>
      <p:sp>
        <p:nvSpPr>
          <p:cNvPr id="293" name="Google Shape;293;gf3f58dc774_0_51:notes"/>
          <p:cNvSpPr txBox="1">
            <a:spLocks noGrp="1"/>
          </p:cNvSpPr>
          <p:nvPr>
            <p:ph type="sldNum" idx="12"/>
          </p:nvPr>
        </p:nvSpPr>
        <p:spPr>
          <a:xfrm>
            <a:off x="3884026" y="8684926"/>
            <a:ext cx="29724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581399" y="2669059"/>
            <a:ext cx="7098957" cy="175530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458097" y="4658498"/>
            <a:ext cx="9222260" cy="151370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581400" y="2594919"/>
            <a:ext cx="7766050" cy="19675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831850" y="4670854"/>
            <a:ext cx="10515600" cy="14187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3581400" y="2527300"/>
            <a:ext cx="7920037"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a:off x="985837" y="4016375"/>
            <a:ext cx="10515600" cy="21367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f3f58dc774_2_6"/>
          <p:cNvSpPr txBox="1">
            <a:spLocks noGrp="1"/>
          </p:cNvSpPr>
          <p:nvPr>
            <p:ph type="title"/>
          </p:nvPr>
        </p:nvSpPr>
        <p:spPr>
          <a:xfrm>
            <a:off x="3581400" y="2527300"/>
            <a:ext cx="792003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gf3f58dc774_2_6"/>
          <p:cNvSpPr txBox="1">
            <a:spLocks noGrp="1"/>
          </p:cNvSpPr>
          <p:nvPr>
            <p:ph type="body" idx="1"/>
          </p:nvPr>
        </p:nvSpPr>
        <p:spPr>
          <a:xfrm>
            <a:off x="985838" y="4016375"/>
            <a:ext cx="10515600" cy="21367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f3f58dc774_2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f3f58dc774_2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f3f58dc774_2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gf3f58dc774_2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f3f58dc774_2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f3f58dc774_2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gf3f58dc774_2_16"/>
          <p:cNvSpPr txBox="1">
            <a:spLocks noGrp="1"/>
          </p:cNvSpPr>
          <p:nvPr>
            <p:ph type="title"/>
          </p:nvPr>
        </p:nvSpPr>
        <p:spPr>
          <a:xfrm>
            <a:off x="3581400" y="2594919"/>
            <a:ext cx="7766050" cy="19675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8" name="Google Shape;98;gf3f58dc774_2_16"/>
          <p:cNvSpPr txBox="1">
            <a:spLocks noGrp="1"/>
          </p:cNvSpPr>
          <p:nvPr>
            <p:ph type="body" idx="1"/>
          </p:nvPr>
        </p:nvSpPr>
        <p:spPr>
          <a:xfrm>
            <a:off x="831850" y="4670854"/>
            <a:ext cx="10515600" cy="14187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9" name="Google Shape;99;gf3f58dc774_2_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f3f58dc774_2_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f3f58dc774_2_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gf3f58dc774_2_22"/>
          <p:cNvSpPr txBox="1">
            <a:spLocks noGrp="1"/>
          </p:cNvSpPr>
          <p:nvPr>
            <p:ph type="title"/>
          </p:nvPr>
        </p:nvSpPr>
        <p:spPr>
          <a:xfrm>
            <a:off x="3581400" y="2527300"/>
            <a:ext cx="792003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4" name="Google Shape;104;gf3f58dc774_2_22"/>
          <p:cNvSpPr txBox="1">
            <a:spLocks noGrp="1"/>
          </p:cNvSpPr>
          <p:nvPr>
            <p:ph type="body" idx="1"/>
          </p:nvPr>
        </p:nvSpPr>
        <p:spPr>
          <a:xfrm>
            <a:off x="838200" y="4032507"/>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gf3f58dc774_2_22"/>
          <p:cNvSpPr txBox="1">
            <a:spLocks noGrp="1"/>
          </p:cNvSpPr>
          <p:nvPr>
            <p:ph type="body" idx="2"/>
          </p:nvPr>
        </p:nvSpPr>
        <p:spPr>
          <a:xfrm>
            <a:off x="6172200" y="4032507"/>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f3f58dc774_2_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f3f58dc774_2_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f3f58dc774_2_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gf3f58dc774_2_29"/>
          <p:cNvSpPr txBox="1">
            <a:spLocks noGrp="1"/>
          </p:cNvSpPr>
          <p:nvPr>
            <p:ph type="title"/>
          </p:nvPr>
        </p:nvSpPr>
        <p:spPr>
          <a:xfrm>
            <a:off x="3581400" y="3150973"/>
            <a:ext cx="7772400" cy="61178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gf3f58dc774_2_29"/>
          <p:cNvSpPr txBox="1">
            <a:spLocks noGrp="1"/>
          </p:cNvSpPr>
          <p:nvPr>
            <p:ph type="body" idx="1"/>
          </p:nvPr>
        </p:nvSpPr>
        <p:spPr>
          <a:xfrm>
            <a:off x="3581400" y="2490017"/>
            <a:ext cx="3770870"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gf3f58dc774_2_29"/>
          <p:cNvSpPr txBox="1">
            <a:spLocks noGrp="1"/>
          </p:cNvSpPr>
          <p:nvPr>
            <p:ph type="body" idx="2"/>
          </p:nvPr>
        </p:nvSpPr>
        <p:spPr>
          <a:xfrm>
            <a:off x="839788" y="3929449"/>
            <a:ext cx="5157787"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gf3f58dc774_2_29"/>
          <p:cNvSpPr txBox="1">
            <a:spLocks noGrp="1"/>
          </p:cNvSpPr>
          <p:nvPr>
            <p:ph type="body" idx="3"/>
          </p:nvPr>
        </p:nvSpPr>
        <p:spPr>
          <a:xfrm>
            <a:off x="7467600" y="2490017"/>
            <a:ext cx="3886200"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gf3f58dc774_2_29"/>
          <p:cNvSpPr txBox="1">
            <a:spLocks noGrp="1"/>
          </p:cNvSpPr>
          <p:nvPr>
            <p:ph type="body" idx="4"/>
          </p:nvPr>
        </p:nvSpPr>
        <p:spPr>
          <a:xfrm>
            <a:off x="6172200" y="3929449"/>
            <a:ext cx="5183188"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f3f58dc774_2_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f3f58dc774_2_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f3f58dc774_2_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gf3f58dc774_2_38"/>
          <p:cNvSpPr txBox="1">
            <a:spLocks noGrp="1"/>
          </p:cNvSpPr>
          <p:nvPr>
            <p:ph type="title"/>
          </p:nvPr>
        </p:nvSpPr>
        <p:spPr>
          <a:xfrm>
            <a:off x="3581400" y="2527300"/>
            <a:ext cx="792003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0" name="Google Shape;120;gf3f58dc774_2_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f3f58dc774_2_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f3f58dc774_2_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gf3f58dc774_2_43"/>
          <p:cNvSpPr txBox="1">
            <a:spLocks noGrp="1"/>
          </p:cNvSpPr>
          <p:nvPr>
            <p:ph type="title"/>
          </p:nvPr>
        </p:nvSpPr>
        <p:spPr>
          <a:xfrm>
            <a:off x="3581400" y="2637948"/>
            <a:ext cx="3932237" cy="998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5" name="Google Shape;125;gf3f58dc774_2_43"/>
          <p:cNvSpPr txBox="1">
            <a:spLocks noGrp="1"/>
          </p:cNvSpPr>
          <p:nvPr>
            <p:ph type="body" idx="1"/>
          </p:nvPr>
        </p:nvSpPr>
        <p:spPr>
          <a:xfrm>
            <a:off x="5181600" y="3750276"/>
            <a:ext cx="6172200" cy="237867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gf3f58dc774_2_43"/>
          <p:cNvSpPr txBox="1">
            <a:spLocks noGrp="1"/>
          </p:cNvSpPr>
          <p:nvPr>
            <p:ph type="body" idx="2"/>
          </p:nvPr>
        </p:nvSpPr>
        <p:spPr>
          <a:xfrm>
            <a:off x="838200" y="3750276"/>
            <a:ext cx="3932237" cy="2378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gf3f58dc774_2_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f3f58dc774_2_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f3f58dc774_2_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gf3f58dc774_2_50"/>
          <p:cNvSpPr txBox="1">
            <a:spLocks noGrp="1"/>
          </p:cNvSpPr>
          <p:nvPr>
            <p:ph type="title"/>
          </p:nvPr>
        </p:nvSpPr>
        <p:spPr>
          <a:xfrm>
            <a:off x="3581400" y="2609850"/>
            <a:ext cx="7772400" cy="9118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2" name="Google Shape;132;gf3f58dc774_2_50"/>
          <p:cNvSpPr>
            <a:spLocks noGrp="1"/>
          </p:cNvSpPr>
          <p:nvPr>
            <p:ph type="pic" idx="2"/>
          </p:nvPr>
        </p:nvSpPr>
        <p:spPr>
          <a:xfrm>
            <a:off x="5183188" y="3657600"/>
            <a:ext cx="6172200" cy="2203450"/>
          </a:xfrm>
          <a:prstGeom prst="rect">
            <a:avLst/>
          </a:prstGeom>
          <a:noFill/>
          <a:ln>
            <a:noFill/>
          </a:ln>
        </p:spPr>
      </p:sp>
      <p:sp>
        <p:nvSpPr>
          <p:cNvPr id="133" name="Google Shape;133;gf3f58dc774_2_50"/>
          <p:cNvSpPr txBox="1">
            <a:spLocks noGrp="1"/>
          </p:cNvSpPr>
          <p:nvPr>
            <p:ph type="body" idx="1"/>
          </p:nvPr>
        </p:nvSpPr>
        <p:spPr>
          <a:xfrm>
            <a:off x="839788" y="3657600"/>
            <a:ext cx="3932237" cy="2211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gf3f58dc774_2_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f3f58dc774_2_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f3f58dc774_2_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rot="5400000">
            <a:off x="8328647" y="3151810"/>
            <a:ext cx="3421406"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rot="5400000">
            <a:off x="2994647" y="599110"/>
            <a:ext cx="3421406"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gf3f58dc774_2_57"/>
          <p:cNvSpPr txBox="1">
            <a:spLocks noGrp="1"/>
          </p:cNvSpPr>
          <p:nvPr>
            <p:ph type="title"/>
          </p:nvPr>
        </p:nvSpPr>
        <p:spPr>
          <a:xfrm>
            <a:off x="3581400" y="2527300"/>
            <a:ext cx="792003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9" name="Google Shape;139;gf3f58dc774_2_57"/>
          <p:cNvSpPr txBox="1">
            <a:spLocks noGrp="1"/>
          </p:cNvSpPr>
          <p:nvPr>
            <p:ph type="body" idx="1"/>
          </p:nvPr>
        </p:nvSpPr>
        <p:spPr>
          <a:xfrm rot="5400000">
            <a:off x="5175251" y="-173037"/>
            <a:ext cx="2136775"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f3f58dc774_2_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f3f58dc774_2_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f3f58dc774_2_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gf3f58dc774_2_63"/>
          <p:cNvSpPr txBox="1">
            <a:spLocks noGrp="1"/>
          </p:cNvSpPr>
          <p:nvPr>
            <p:ph type="title"/>
          </p:nvPr>
        </p:nvSpPr>
        <p:spPr>
          <a:xfrm rot="5400000">
            <a:off x="8328647" y="3151810"/>
            <a:ext cx="3421406"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5" name="Google Shape;145;gf3f58dc774_2_63"/>
          <p:cNvSpPr txBox="1">
            <a:spLocks noGrp="1"/>
          </p:cNvSpPr>
          <p:nvPr>
            <p:ph type="body" idx="1"/>
          </p:nvPr>
        </p:nvSpPr>
        <p:spPr>
          <a:xfrm rot="5400000">
            <a:off x="2994647" y="599110"/>
            <a:ext cx="3421406"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gf3f58dc774_2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f3f58dc774_2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f3f58dc774_2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g13f8e1f6c75_2_6"/>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57" name="Google Shape;157;g13f8e1f6c75_2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8" name="Google Shape;158;g13f8e1f6c75_2_6"/>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9" name="Google Shape;159;g13f8e1f6c75_2_6"/>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0" name="Google Shape;160;g13f8e1f6c75_2_6"/>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g13f8e1f6c75_2_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500"/>
              <a:buNone/>
              <a:defRPr sz="6000"/>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63" name="Google Shape;163;g13f8e1f6c75_2_12"/>
          <p:cNvSpPr txBox="1">
            <a:spLocks noGrp="1"/>
          </p:cNvSpPr>
          <p:nvPr>
            <p:ph type="subTitle" idx="1"/>
          </p:nvPr>
        </p:nvSpPr>
        <p:spPr>
          <a:xfrm>
            <a:off x="1524000" y="3602038"/>
            <a:ext cx="9144000" cy="1655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g13f8e1f6c75_2_12"/>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13f8e1f6c75_2_12"/>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6" name="Google Shape;166;g13f8e1f6c75_2_12"/>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g13f8e1f6c75_2_18"/>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9" name="Google Shape;169;g13f8e1f6c75_2_18"/>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0" name="Google Shape;170;g13f8e1f6c75_2_18"/>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g13f8e1f6c75_2_22"/>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73" name="Google Shape;173;g13f8e1f6c75_2_22"/>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4" name="Google Shape;174;g13f8e1f6c75_2_22"/>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5" name="Google Shape;175;g13f8e1f6c75_2_22"/>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sp>
        <p:nvSpPr>
          <p:cNvPr id="177" name="Google Shape;177;g13f8e1f6c75_2_27"/>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78" name="Google Shape;178;g13f8e1f6c75_2_2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9" name="Google Shape;179;g13f8e1f6c75_2_2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0" name="Google Shape;180;g13f8e1f6c75_2_27"/>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1" name="Google Shape;181;g13f8e1f6c75_2_27"/>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2" name="Google Shape;182;g13f8e1f6c75_2_27"/>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g13f8e1f6c75_2_34"/>
          <p:cNvSpPr txBox="1">
            <a:spLocks noGrp="1"/>
          </p:cNvSpPr>
          <p:nvPr>
            <p:ph type="title"/>
          </p:nvPr>
        </p:nvSpPr>
        <p:spPr>
          <a:xfrm>
            <a:off x="831850" y="1709738"/>
            <a:ext cx="10515600" cy="2852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500"/>
              <a:buNone/>
              <a:defRPr sz="6000"/>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85" name="Google Shape;185;g13f8e1f6c75_2_34"/>
          <p:cNvSpPr txBox="1">
            <a:spLocks noGrp="1"/>
          </p:cNvSpPr>
          <p:nvPr>
            <p:ph type="body" idx="1"/>
          </p:nvPr>
        </p:nvSpPr>
        <p:spPr>
          <a:xfrm>
            <a:off x="831850" y="4589463"/>
            <a:ext cx="10515600" cy="1500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6" name="Google Shape;186;g13f8e1f6c75_2_34"/>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7" name="Google Shape;187;g13f8e1f6c75_2_34"/>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8" name="Google Shape;188;g13f8e1f6c75_2_34"/>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9"/>
        <p:cNvGrpSpPr/>
        <p:nvPr/>
      </p:nvGrpSpPr>
      <p:grpSpPr>
        <a:xfrm>
          <a:off x="0" y="0"/>
          <a:ext cx="0" cy="0"/>
          <a:chOff x="0" y="0"/>
          <a:chExt cx="0" cy="0"/>
        </a:xfrm>
      </p:grpSpPr>
      <p:sp>
        <p:nvSpPr>
          <p:cNvPr id="190" name="Google Shape;190;g13f8e1f6c75_2_40"/>
          <p:cNvSpPr txBox="1">
            <a:spLocks noGrp="1"/>
          </p:cNvSpPr>
          <p:nvPr>
            <p:ph type="title"/>
          </p:nvPr>
        </p:nvSpPr>
        <p:spPr>
          <a:xfrm>
            <a:off x="839788"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191" name="Google Shape;191;g13f8e1f6c75_2_40"/>
          <p:cNvSpPr txBox="1">
            <a:spLocks noGrp="1"/>
          </p:cNvSpPr>
          <p:nvPr>
            <p:ph type="body" idx="1"/>
          </p:nvPr>
        </p:nvSpPr>
        <p:spPr>
          <a:xfrm>
            <a:off x="839788" y="1681163"/>
            <a:ext cx="5158000" cy="824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g13f8e1f6c75_2_40"/>
          <p:cNvSpPr txBox="1">
            <a:spLocks noGrp="1"/>
          </p:cNvSpPr>
          <p:nvPr>
            <p:ph type="body" idx="2"/>
          </p:nvPr>
        </p:nvSpPr>
        <p:spPr>
          <a:xfrm>
            <a:off x="839788" y="2505075"/>
            <a:ext cx="5158000" cy="3684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3" name="Google Shape;193;g13f8e1f6c75_2_40"/>
          <p:cNvSpPr txBox="1">
            <a:spLocks noGrp="1"/>
          </p:cNvSpPr>
          <p:nvPr>
            <p:ph type="body" idx="3"/>
          </p:nvPr>
        </p:nvSpPr>
        <p:spPr>
          <a:xfrm>
            <a:off x="6172200" y="1681163"/>
            <a:ext cx="5183200" cy="824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4" name="Google Shape;194;g13f8e1f6c75_2_40"/>
          <p:cNvSpPr txBox="1">
            <a:spLocks noGrp="1"/>
          </p:cNvSpPr>
          <p:nvPr>
            <p:ph type="body" idx="4"/>
          </p:nvPr>
        </p:nvSpPr>
        <p:spPr>
          <a:xfrm>
            <a:off x="6172200" y="2505075"/>
            <a:ext cx="5183200" cy="3684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5" name="Google Shape;195;g13f8e1f6c75_2_40"/>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6" name="Google Shape;196;g13f8e1f6c75_2_40"/>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7" name="Google Shape;197;g13f8e1f6c75_2_40"/>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g13f8e1f6c75_2_49"/>
          <p:cNvSpPr txBox="1">
            <a:spLocks noGrp="1"/>
          </p:cNvSpPr>
          <p:nvPr>
            <p:ph type="title"/>
          </p:nvPr>
        </p:nvSpPr>
        <p:spPr>
          <a:xfrm>
            <a:off x="839788" y="457200"/>
            <a:ext cx="3932000" cy="16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500"/>
              <a:buNone/>
              <a:defRPr sz="3200"/>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200" name="Google Shape;200;g13f8e1f6c75_2_49"/>
          <p:cNvSpPr txBox="1">
            <a:spLocks noGrp="1"/>
          </p:cNvSpPr>
          <p:nvPr>
            <p:ph type="body" idx="1"/>
          </p:nvPr>
        </p:nvSpPr>
        <p:spPr>
          <a:xfrm>
            <a:off x="5183188" y="987425"/>
            <a:ext cx="6172400" cy="48736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g13f8e1f6c75_2_49"/>
          <p:cNvSpPr txBox="1">
            <a:spLocks noGrp="1"/>
          </p:cNvSpPr>
          <p:nvPr>
            <p:ph type="body" idx="2"/>
          </p:nvPr>
        </p:nvSpPr>
        <p:spPr>
          <a:xfrm>
            <a:off x="839788" y="2057400"/>
            <a:ext cx="3932000" cy="3811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02" name="Google Shape;202;g13f8e1f6c75_2_49"/>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3" name="Google Shape;203;g13f8e1f6c75_2_49"/>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4" name="Google Shape;204;g13f8e1f6c75_2_49"/>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581400" y="2527300"/>
            <a:ext cx="7920037"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rot="5400000">
            <a:off x="5175249" y="-173037"/>
            <a:ext cx="2136775"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g13f8e1f6c75_2_56"/>
          <p:cNvSpPr txBox="1">
            <a:spLocks noGrp="1"/>
          </p:cNvSpPr>
          <p:nvPr>
            <p:ph type="title"/>
          </p:nvPr>
        </p:nvSpPr>
        <p:spPr>
          <a:xfrm>
            <a:off x="839788" y="457200"/>
            <a:ext cx="3932000" cy="16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500"/>
              <a:buNone/>
              <a:defRPr sz="3200"/>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207" name="Google Shape;207;g13f8e1f6c75_2_56"/>
          <p:cNvSpPr>
            <a:spLocks noGrp="1"/>
          </p:cNvSpPr>
          <p:nvPr>
            <p:ph type="pic" idx="2"/>
          </p:nvPr>
        </p:nvSpPr>
        <p:spPr>
          <a:xfrm>
            <a:off x="5183188" y="987425"/>
            <a:ext cx="6172400" cy="4873600"/>
          </a:xfrm>
          <a:prstGeom prst="rect">
            <a:avLst/>
          </a:prstGeom>
          <a:noFill/>
          <a:ln>
            <a:noFill/>
          </a:ln>
        </p:spPr>
      </p:sp>
      <p:sp>
        <p:nvSpPr>
          <p:cNvPr id="208" name="Google Shape;208;g13f8e1f6c75_2_56"/>
          <p:cNvSpPr txBox="1">
            <a:spLocks noGrp="1"/>
          </p:cNvSpPr>
          <p:nvPr>
            <p:ph type="body" idx="1"/>
          </p:nvPr>
        </p:nvSpPr>
        <p:spPr>
          <a:xfrm>
            <a:off x="839788" y="2057400"/>
            <a:ext cx="3932000" cy="3811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09" name="Google Shape;209;g13f8e1f6c75_2_56"/>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0" name="Google Shape;210;g13f8e1f6c75_2_56"/>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1" name="Google Shape;211;g13f8e1f6c75_2_56"/>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g13f8e1f6c75_2_63"/>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214" name="Google Shape;214;g13f8e1f6c75_2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5" name="Google Shape;215;g13f8e1f6c75_2_63"/>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6" name="Google Shape;216;g13f8e1f6c75_2_63"/>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7" name="Google Shape;217;g13f8e1f6c75_2_63"/>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8"/>
        <p:cNvGrpSpPr/>
        <p:nvPr/>
      </p:nvGrpSpPr>
      <p:grpSpPr>
        <a:xfrm>
          <a:off x="0" y="0"/>
          <a:ext cx="0" cy="0"/>
          <a:chOff x="0" y="0"/>
          <a:chExt cx="0" cy="0"/>
        </a:xfrm>
      </p:grpSpPr>
      <p:sp>
        <p:nvSpPr>
          <p:cNvPr id="219" name="Google Shape;219;g13f8e1f6c75_2_69"/>
          <p:cNvSpPr txBox="1">
            <a:spLocks noGrp="1"/>
          </p:cNvSpPr>
          <p:nvPr>
            <p:ph type="title"/>
          </p:nvPr>
        </p:nvSpPr>
        <p:spPr>
          <a:xfrm rot="5400000">
            <a:off x="7133400" y="1956725"/>
            <a:ext cx="5812000" cy="2628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500"/>
              <a:buNone/>
              <a:defRPr/>
            </a:lvl1pPr>
            <a:lvl2pPr lvl="1" algn="l">
              <a:lnSpc>
                <a:spcPct val="90000"/>
              </a:lnSpc>
              <a:spcBef>
                <a:spcPts val="0"/>
              </a:spcBef>
              <a:spcAft>
                <a:spcPts val="0"/>
              </a:spcAft>
              <a:buSzPts val="1500"/>
              <a:buNone/>
              <a:defRPr/>
            </a:lvl2pPr>
            <a:lvl3pPr lvl="2" algn="l">
              <a:lnSpc>
                <a:spcPct val="90000"/>
              </a:lnSpc>
              <a:spcBef>
                <a:spcPts val="0"/>
              </a:spcBef>
              <a:spcAft>
                <a:spcPts val="0"/>
              </a:spcAft>
              <a:buSzPts val="1500"/>
              <a:buNone/>
              <a:defRPr/>
            </a:lvl3pPr>
            <a:lvl4pPr lvl="3" algn="l">
              <a:lnSpc>
                <a:spcPct val="90000"/>
              </a:lnSpc>
              <a:spcBef>
                <a:spcPts val="0"/>
              </a:spcBef>
              <a:spcAft>
                <a:spcPts val="0"/>
              </a:spcAft>
              <a:buSzPts val="1500"/>
              <a:buNone/>
              <a:defRPr/>
            </a:lvl4pPr>
            <a:lvl5pPr lvl="4" algn="l">
              <a:lnSpc>
                <a:spcPct val="90000"/>
              </a:lnSpc>
              <a:spcBef>
                <a:spcPts val="0"/>
              </a:spcBef>
              <a:spcAft>
                <a:spcPts val="0"/>
              </a:spcAft>
              <a:buSzPts val="1500"/>
              <a:buNone/>
              <a:defRPr/>
            </a:lvl5pPr>
            <a:lvl6pPr lvl="5" algn="l">
              <a:lnSpc>
                <a:spcPct val="90000"/>
              </a:lnSpc>
              <a:spcBef>
                <a:spcPts val="0"/>
              </a:spcBef>
              <a:spcAft>
                <a:spcPts val="0"/>
              </a:spcAft>
              <a:buSzPts val="1500"/>
              <a:buNone/>
              <a:defRPr/>
            </a:lvl6pPr>
            <a:lvl7pPr lvl="6" algn="l">
              <a:lnSpc>
                <a:spcPct val="90000"/>
              </a:lnSpc>
              <a:spcBef>
                <a:spcPts val="0"/>
              </a:spcBef>
              <a:spcAft>
                <a:spcPts val="0"/>
              </a:spcAft>
              <a:buSzPts val="1500"/>
              <a:buNone/>
              <a:defRPr/>
            </a:lvl7pPr>
            <a:lvl8pPr lvl="7" algn="l">
              <a:lnSpc>
                <a:spcPct val="90000"/>
              </a:lnSpc>
              <a:spcBef>
                <a:spcPts val="0"/>
              </a:spcBef>
              <a:spcAft>
                <a:spcPts val="0"/>
              </a:spcAft>
              <a:buSzPts val="1500"/>
              <a:buNone/>
              <a:defRPr/>
            </a:lvl8pPr>
            <a:lvl9pPr lvl="8" algn="l">
              <a:lnSpc>
                <a:spcPct val="90000"/>
              </a:lnSpc>
              <a:spcBef>
                <a:spcPts val="0"/>
              </a:spcBef>
              <a:spcAft>
                <a:spcPts val="0"/>
              </a:spcAft>
              <a:buSzPts val="1500"/>
              <a:buNone/>
              <a:defRPr/>
            </a:lvl9pPr>
          </a:lstStyle>
          <a:p>
            <a:endParaRPr/>
          </a:p>
        </p:txBody>
      </p:sp>
      <p:sp>
        <p:nvSpPr>
          <p:cNvPr id="220" name="Google Shape;220;g13f8e1f6c75_2_69"/>
          <p:cNvSpPr txBox="1">
            <a:spLocks noGrp="1"/>
          </p:cNvSpPr>
          <p:nvPr>
            <p:ph type="body" idx="1"/>
          </p:nvPr>
        </p:nvSpPr>
        <p:spPr>
          <a:xfrm rot="5400000">
            <a:off x="1799300" y="-596075"/>
            <a:ext cx="5812000" cy="77344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1" name="Google Shape;221;g13f8e1f6c75_2_69"/>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2" name="Google Shape;222;g13f8e1f6c75_2_69"/>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3" name="Google Shape;223;g13f8e1f6c75_2_69"/>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ow you think differently">
  <p:cSld name="TITLE_AND_BODY_1_1_1_1_1_1">
    <p:bg>
      <p:bgPr>
        <a:solidFill>
          <a:srgbClr val="C5E1A5"/>
        </a:solidFill>
        <a:effectLst/>
      </p:bgPr>
    </p:bg>
    <p:spTree>
      <p:nvGrpSpPr>
        <p:cNvPr id="1" name="Shape 224"/>
        <p:cNvGrpSpPr/>
        <p:nvPr/>
      </p:nvGrpSpPr>
      <p:grpSpPr>
        <a:xfrm>
          <a:off x="0" y="0"/>
          <a:ext cx="0" cy="0"/>
          <a:chOff x="0" y="0"/>
          <a:chExt cx="0" cy="0"/>
        </a:xfrm>
      </p:grpSpPr>
      <p:sp>
        <p:nvSpPr>
          <p:cNvPr id="225" name="Google Shape;225;g13f8e1f6c75_2_75"/>
          <p:cNvSpPr txBox="1">
            <a:spLocks noGrp="1"/>
          </p:cNvSpPr>
          <p:nvPr>
            <p:ph type="sldNum" idx="12"/>
          </p:nvPr>
        </p:nvSpPr>
        <p:spPr>
          <a:xfrm>
            <a:off x="11296610" y="6217622"/>
            <a:ext cx="731600" cy="52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6" name="Google Shape;226;g13f8e1f6c75_2_75"/>
          <p:cNvSpPr txBox="1"/>
          <p:nvPr/>
        </p:nvSpPr>
        <p:spPr>
          <a:xfrm>
            <a:off x="287400" y="451567"/>
            <a:ext cx="11617200" cy="1190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000000"/>
                </a:solidFill>
                <a:latin typeface="Barlow"/>
                <a:ea typeface="Barlow"/>
                <a:cs typeface="Barlow"/>
                <a:sym typeface="Barlow"/>
              </a:rPr>
              <a:t>Based on what you learned today, how does it change what you think? What will you do differently now?</a:t>
            </a:r>
            <a:endParaRPr sz="3100" b="0" i="0" u="none" strike="noStrike" cap="none">
              <a:solidFill>
                <a:srgbClr val="000000"/>
              </a:solidFill>
              <a:latin typeface="Barlow"/>
              <a:ea typeface="Barlow"/>
              <a:cs typeface="Barlow"/>
              <a:sym typeface="Barlow"/>
            </a:endParaRPr>
          </a:p>
        </p:txBody>
      </p:sp>
      <p:sp>
        <p:nvSpPr>
          <p:cNvPr id="227" name="Google Shape;227;g13f8e1f6c75_2_75"/>
          <p:cNvSpPr/>
          <p:nvPr/>
        </p:nvSpPr>
        <p:spPr>
          <a:xfrm>
            <a:off x="395500" y="1641967"/>
            <a:ext cx="11361200" cy="4726800"/>
          </a:xfrm>
          <a:prstGeom prst="cloudCallout">
            <a:avLst>
              <a:gd name="adj1" fmla="val -45828"/>
              <a:gd name="adj2" fmla="val 50303"/>
            </a:avLst>
          </a:prstGeom>
          <a:noFill/>
          <a:ln w="762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3f8e1f6c75_2_75"/>
          <p:cNvSpPr txBox="1">
            <a:spLocks noGrp="1"/>
          </p:cNvSpPr>
          <p:nvPr>
            <p:ph type="subTitle" idx="1"/>
          </p:nvPr>
        </p:nvSpPr>
        <p:spPr>
          <a:xfrm>
            <a:off x="2192033" y="2578767"/>
            <a:ext cx="7708800" cy="28532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SzPts val="2800"/>
              <a:buNone/>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900"/>
              <a:buNone/>
              <a:defRPr/>
            </a:lvl4pPr>
            <a:lvl5pPr lvl="4" algn="l">
              <a:lnSpc>
                <a:spcPct val="90000"/>
              </a:lnSpc>
              <a:spcBef>
                <a:spcPts val="500"/>
              </a:spcBef>
              <a:spcAft>
                <a:spcPts val="0"/>
              </a:spcAft>
              <a:buSzPts val="1900"/>
              <a:buNone/>
              <a:defRPr/>
            </a:lvl5pPr>
            <a:lvl6pPr lvl="5" algn="l">
              <a:lnSpc>
                <a:spcPct val="90000"/>
              </a:lnSpc>
              <a:spcBef>
                <a:spcPts val="500"/>
              </a:spcBef>
              <a:spcAft>
                <a:spcPts val="0"/>
              </a:spcAft>
              <a:buSzPts val="1900"/>
              <a:buNone/>
              <a:defRPr/>
            </a:lvl6pPr>
            <a:lvl7pPr lvl="6" algn="l">
              <a:lnSpc>
                <a:spcPct val="90000"/>
              </a:lnSpc>
              <a:spcBef>
                <a:spcPts val="500"/>
              </a:spcBef>
              <a:spcAft>
                <a:spcPts val="0"/>
              </a:spcAft>
              <a:buSzPts val="1900"/>
              <a:buNone/>
              <a:defRPr/>
            </a:lvl7pPr>
            <a:lvl8pPr lvl="7" algn="l">
              <a:lnSpc>
                <a:spcPct val="90000"/>
              </a:lnSpc>
              <a:spcBef>
                <a:spcPts val="500"/>
              </a:spcBef>
              <a:spcAft>
                <a:spcPts val="0"/>
              </a:spcAft>
              <a:buSzPts val="1900"/>
              <a:buNone/>
              <a:defRPr/>
            </a:lvl8pPr>
            <a:lvl9pPr lvl="8" algn="l">
              <a:lnSpc>
                <a:spcPct val="90000"/>
              </a:lnSpc>
              <a:spcBef>
                <a:spcPts val="500"/>
              </a:spcBef>
              <a:spcAft>
                <a:spcPts val="0"/>
              </a:spcAft>
              <a:buSzPts val="19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581400" y="2609850"/>
            <a:ext cx="7772400" cy="9118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6"/>
          <p:cNvSpPr>
            <a:spLocks noGrp="1"/>
          </p:cNvSpPr>
          <p:nvPr>
            <p:ph type="pic" idx="2"/>
          </p:nvPr>
        </p:nvSpPr>
        <p:spPr>
          <a:xfrm>
            <a:off x="5183188" y="3657600"/>
            <a:ext cx="6172200" cy="2203450"/>
          </a:xfrm>
          <a:prstGeom prst="rect">
            <a:avLst/>
          </a:prstGeom>
          <a:noFill/>
          <a:ln>
            <a:noFill/>
          </a:ln>
        </p:spPr>
      </p:sp>
      <p:sp>
        <p:nvSpPr>
          <p:cNvPr id="32" name="Google Shape;32;p6"/>
          <p:cNvSpPr txBox="1">
            <a:spLocks noGrp="1"/>
          </p:cNvSpPr>
          <p:nvPr>
            <p:ph type="body" idx="1"/>
          </p:nvPr>
        </p:nvSpPr>
        <p:spPr>
          <a:xfrm>
            <a:off x="839788" y="3657600"/>
            <a:ext cx="3932237" cy="2211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581400" y="2637948"/>
            <a:ext cx="3932237" cy="998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181600" y="3750276"/>
            <a:ext cx="6172200" cy="237867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7"/>
          <p:cNvSpPr txBox="1">
            <a:spLocks noGrp="1"/>
          </p:cNvSpPr>
          <p:nvPr>
            <p:ph type="body" idx="2"/>
          </p:nvPr>
        </p:nvSpPr>
        <p:spPr>
          <a:xfrm>
            <a:off x="838200" y="3750276"/>
            <a:ext cx="3932237" cy="2378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581400" y="2527300"/>
            <a:ext cx="7920037"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3581400" y="3150973"/>
            <a:ext cx="7772400" cy="61178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3581400" y="2490017"/>
            <a:ext cx="3770870"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0"/>
          <p:cNvSpPr txBox="1">
            <a:spLocks noGrp="1"/>
          </p:cNvSpPr>
          <p:nvPr>
            <p:ph type="body" idx="2"/>
          </p:nvPr>
        </p:nvSpPr>
        <p:spPr>
          <a:xfrm>
            <a:off x="839788" y="3929449"/>
            <a:ext cx="5157787"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0"/>
          <p:cNvSpPr txBox="1">
            <a:spLocks noGrp="1"/>
          </p:cNvSpPr>
          <p:nvPr>
            <p:ph type="body" idx="3"/>
          </p:nvPr>
        </p:nvSpPr>
        <p:spPr>
          <a:xfrm>
            <a:off x="7467600" y="2490017"/>
            <a:ext cx="3886200"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0"/>
          <p:cNvSpPr txBox="1">
            <a:spLocks noGrp="1"/>
          </p:cNvSpPr>
          <p:nvPr>
            <p:ph type="body" idx="4"/>
          </p:nvPr>
        </p:nvSpPr>
        <p:spPr>
          <a:xfrm>
            <a:off x="6172200" y="3929449"/>
            <a:ext cx="5183188"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581400" y="2527300"/>
            <a:ext cx="7920037"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838200" y="4032507"/>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
          <p:cNvSpPr txBox="1">
            <a:spLocks noGrp="1"/>
          </p:cNvSpPr>
          <p:nvPr>
            <p:ph type="body" idx="2"/>
          </p:nvPr>
        </p:nvSpPr>
        <p:spPr>
          <a:xfrm>
            <a:off x="6172200" y="4032507"/>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581400" y="2527300"/>
            <a:ext cx="7920037"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985837" y="4016375"/>
            <a:ext cx="10515600" cy="21367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80"/>
        <p:cNvGrpSpPr/>
        <p:nvPr/>
      </p:nvGrpSpPr>
      <p:grpSpPr>
        <a:xfrm>
          <a:off x="0" y="0"/>
          <a:ext cx="0" cy="0"/>
          <a:chOff x="0" y="0"/>
          <a:chExt cx="0" cy="0"/>
        </a:xfrm>
      </p:grpSpPr>
      <p:sp>
        <p:nvSpPr>
          <p:cNvPr id="81" name="Google Shape;81;gf3f58dc774_2_0"/>
          <p:cNvSpPr txBox="1">
            <a:spLocks noGrp="1"/>
          </p:cNvSpPr>
          <p:nvPr>
            <p:ph type="title"/>
          </p:nvPr>
        </p:nvSpPr>
        <p:spPr>
          <a:xfrm>
            <a:off x="3581400" y="2527300"/>
            <a:ext cx="7920038"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gf3f58dc774_2_0"/>
          <p:cNvSpPr txBox="1">
            <a:spLocks noGrp="1"/>
          </p:cNvSpPr>
          <p:nvPr>
            <p:ph type="body" idx="1"/>
          </p:nvPr>
        </p:nvSpPr>
        <p:spPr>
          <a:xfrm>
            <a:off x="985838" y="4016375"/>
            <a:ext cx="10515600" cy="21367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f3f58dc774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f3f58dc774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f3f58dc774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49"/>
        <p:cNvGrpSpPr/>
        <p:nvPr/>
      </p:nvGrpSpPr>
      <p:grpSpPr>
        <a:xfrm>
          <a:off x="0" y="0"/>
          <a:ext cx="0" cy="0"/>
          <a:chOff x="0" y="0"/>
          <a:chExt cx="0" cy="0"/>
        </a:xfrm>
      </p:grpSpPr>
      <p:sp>
        <p:nvSpPr>
          <p:cNvPr id="150" name="Google Shape;150;g13f8e1f6c75_2_0"/>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5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51" name="Google Shape;151;g13f8e1f6c75_2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52" name="Google Shape;152;g13f8e1f6c75_2_0"/>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3" name="Google Shape;153;g13f8e1f6c75_2_0"/>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4" name="Google Shape;154;g13f8e1f6c75_2_0"/>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campus.henry.k12.ga.us/campus/portal/parents/henry.j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hyperlink" Target="https://tinyurl.com/WCEPFEPSY24-2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nry.k12.ga.us/wc"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mailto:nikjovnia.parks@henry.k12.ga.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WCEANNUAL-TITLEISY24-25"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ctrTitle"/>
          </p:nvPr>
        </p:nvSpPr>
        <p:spPr>
          <a:xfrm>
            <a:off x="1441488" y="3572800"/>
            <a:ext cx="9309000" cy="2460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dirty="0"/>
              <a:t>Walnut Creek Elementary</a:t>
            </a:r>
            <a:endParaRPr dirty="0"/>
          </a:p>
          <a:p>
            <a:pPr marL="0" lvl="0" indent="0" algn="ctr" rtl="0">
              <a:lnSpc>
                <a:spcPct val="90000"/>
              </a:lnSpc>
              <a:spcBef>
                <a:spcPts val="0"/>
              </a:spcBef>
              <a:spcAft>
                <a:spcPts val="0"/>
              </a:spcAft>
              <a:buSzPts val="1400"/>
              <a:buNone/>
            </a:pPr>
            <a:r>
              <a:rPr lang="en-US" dirty="0"/>
              <a:t>Annual Title I Parent </a:t>
            </a:r>
            <a:endParaRPr dirty="0"/>
          </a:p>
          <a:p>
            <a:pPr marL="0" lvl="0" indent="0" algn="ctr" rtl="0">
              <a:lnSpc>
                <a:spcPct val="90000"/>
              </a:lnSpc>
              <a:spcBef>
                <a:spcPts val="0"/>
              </a:spcBef>
              <a:spcAft>
                <a:spcPts val="0"/>
              </a:spcAft>
              <a:buSzPts val="1400"/>
              <a:buNone/>
            </a:pPr>
            <a:r>
              <a:rPr lang="en-US" dirty="0"/>
              <a:t>Virtual Meeting</a:t>
            </a:r>
            <a:endParaRPr sz="6000" dirty="0"/>
          </a:p>
        </p:txBody>
      </p:sp>
      <p:sp>
        <p:nvSpPr>
          <p:cNvPr id="234" name="Google Shape;234;p1"/>
          <p:cNvSpPr txBox="1">
            <a:spLocks noGrp="1"/>
          </p:cNvSpPr>
          <p:nvPr>
            <p:ph type="subTitle" idx="1"/>
          </p:nvPr>
        </p:nvSpPr>
        <p:spPr>
          <a:xfrm>
            <a:off x="1484250" y="6032800"/>
            <a:ext cx="9223500" cy="520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Monday, September 30, 2024</a:t>
            </a:r>
            <a:endParaRPr dirty="0"/>
          </a:p>
          <a:p>
            <a:pPr marL="0" lvl="0" indent="0" algn="ctr" rtl="0">
              <a:lnSpc>
                <a:spcPct val="90000"/>
              </a:lnSpc>
              <a:spcBef>
                <a:spcPts val="0"/>
              </a:spcBef>
              <a:spcAft>
                <a:spcPts val="0"/>
              </a:spcAft>
              <a:buClr>
                <a:schemeClr val="dk1"/>
              </a:buClr>
              <a:buSzPts val="2400"/>
              <a:buNone/>
            </a:pPr>
            <a:r>
              <a:rPr lang="en-US" dirty="0"/>
              <a:t>5:30pm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f3f58dc774_0_60"/>
          <p:cNvSpPr txBox="1"/>
          <p:nvPr/>
        </p:nvSpPr>
        <p:spPr>
          <a:xfrm>
            <a:off x="0" y="1391892"/>
            <a:ext cx="11564100" cy="68015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dirty="0">
                <a:solidFill>
                  <a:schemeClr val="dk1"/>
                </a:solidFill>
                <a:latin typeface="Calibri"/>
                <a:ea typeface="Calibri"/>
                <a:cs typeface="Calibri"/>
                <a:sym typeface="Calibri"/>
              </a:rPr>
              <a:t>Walnut Creek Elementary</a:t>
            </a:r>
            <a:r>
              <a:rPr lang="en-US" sz="2800" b="1" i="0" u="none" strike="noStrike" cap="none" dirty="0">
                <a:solidFill>
                  <a:schemeClr val="dk1"/>
                </a:solidFill>
                <a:latin typeface="Calibri"/>
                <a:ea typeface="Calibri"/>
                <a:cs typeface="Calibri"/>
                <a:sym typeface="Calibri"/>
              </a:rPr>
              <a:t> Schoolwide Program </a:t>
            </a:r>
            <a:endParaRPr sz="1400" b="1" i="0" u="none" strike="noStrike" cap="none" dirty="0">
              <a:solidFill>
                <a:srgbClr val="000000"/>
              </a:solidFill>
              <a:latin typeface="Arial"/>
              <a:ea typeface="Arial"/>
              <a:cs typeface="Arial"/>
              <a:sym typeface="Arial"/>
            </a:endParaRPr>
          </a:p>
        </p:txBody>
      </p:sp>
      <p:sp>
        <p:nvSpPr>
          <p:cNvPr id="304" name="Google Shape;304;gf3f58dc774_0_60"/>
          <p:cNvSpPr txBox="1"/>
          <p:nvPr/>
        </p:nvSpPr>
        <p:spPr>
          <a:xfrm>
            <a:off x="1797978" y="2001316"/>
            <a:ext cx="9976180" cy="4431952"/>
          </a:xfrm>
          <a:prstGeom prst="rect">
            <a:avLst/>
          </a:prstGeom>
          <a:noFill/>
          <a:ln>
            <a:noFill/>
          </a:ln>
        </p:spPr>
        <p:txBody>
          <a:bodyPr spcFirstLastPara="1" wrap="square" lIns="91425" tIns="91425" rIns="91425" bIns="91425" anchor="t" anchorCtr="0">
            <a:spAutoFit/>
          </a:bodyPr>
          <a:lstStyle/>
          <a:p>
            <a:pPr marL="76200" marR="0" lvl="0" algn="l" rtl="0">
              <a:lnSpc>
                <a:spcPct val="115000"/>
              </a:lnSpc>
              <a:spcBef>
                <a:spcPts val="0"/>
              </a:spcBef>
              <a:spcAft>
                <a:spcPts val="0"/>
              </a:spcAft>
              <a:buClr>
                <a:schemeClr val="dk1"/>
              </a:buClr>
              <a:buSzPts val="2400"/>
            </a:pPr>
            <a:r>
              <a:rPr lang="en-US" sz="2400" b="1" i="0" u="none" strike="noStrike" cap="none" dirty="0">
                <a:solidFill>
                  <a:schemeClr val="dk1"/>
                </a:solidFill>
                <a:highlight>
                  <a:srgbClr val="FFFF00"/>
                </a:highlight>
                <a:latin typeface="Calibri"/>
                <a:ea typeface="Calibri"/>
                <a:cs typeface="Calibri"/>
                <a:sym typeface="Calibri"/>
              </a:rPr>
              <a:t>Focus: </a:t>
            </a:r>
            <a:r>
              <a:rPr lang="en-US" sz="2400" b="0" i="0" u="none" strike="noStrike" cap="none" dirty="0">
                <a:solidFill>
                  <a:srgbClr val="0C12FC"/>
                </a:solidFill>
                <a:latin typeface="Calibri"/>
                <a:ea typeface="Calibri"/>
                <a:cs typeface="Calibri"/>
                <a:sym typeface="Calibri"/>
              </a:rPr>
              <a:t>Increasing reading proficiency &amp; the implementation of Math Learning plans to accompany the new GA math standards</a:t>
            </a:r>
          </a:p>
          <a:p>
            <a:pPr marL="76200" marR="0" lvl="0" algn="l" rtl="0">
              <a:lnSpc>
                <a:spcPct val="115000"/>
              </a:lnSpc>
              <a:spcBef>
                <a:spcPts val="0"/>
              </a:spcBef>
              <a:spcAft>
                <a:spcPts val="0"/>
              </a:spcAft>
              <a:buClr>
                <a:schemeClr val="dk1"/>
              </a:buClr>
              <a:buSzPts val="2400"/>
            </a:pPr>
            <a:endParaRPr lang="en-US" sz="2400" b="0" i="0" u="none" strike="noStrike" cap="none" dirty="0">
              <a:solidFill>
                <a:schemeClr val="dk1"/>
              </a:solidFill>
              <a:latin typeface="Calibri"/>
              <a:ea typeface="Calibri"/>
              <a:cs typeface="Calibri"/>
              <a:sym typeface="Calibri"/>
            </a:endParaRPr>
          </a:p>
          <a:p>
            <a:pPr marL="590550" marR="0" lvl="0" indent="-514350" algn="l" rtl="0">
              <a:lnSpc>
                <a:spcPct val="115000"/>
              </a:lnSpc>
              <a:spcBef>
                <a:spcPts val="0"/>
              </a:spcBef>
              <a:spcAft>
                <a:spcPts val="0"/>
              </a:spcAft>
              <a:buClr>
                <a:schemeClr val="dk1"/>
              </a:buClr>
              <a:buSzPts val="2400"/>
              <a:buAutoNum type="arabicPeriod"/>
            </a:pPr>
            <a:r>
              <a:rPr lang="en-US" sz="2400" dirty="0">
                <a:solidFill>
                  <a:schemeClr val="dk1"/>
                </a:solidFill>
                <a:latin typeface="Calibri"/>
                <a:ea typeface="Calibri"/>
                <a:cs typeface="Calibri"/>
                <a:sym typeface="Calibri"/>
              </a:rPr>
              <a:t>Providing teachers 90 minutes of collaborative planning where they can work with their team to plan effective lessons for the upcoming week</a:t>
            </a:r>
          </a:p>
          <a:p>
            <a:pPr marL="590550" marR="0" lvl="0" indent="-514350" algn="l" rtl="0">
              <a:lnSpc>
                <a:spcPct val="115000"/>
              </a:lnSpc>
              <a:spcBef>
                <a:spcPts val="0"/>
              </a:spcBef>
              <a:spcAft>
                <a:spcPts val="0"/>
              </a:spcAft>
              <a:buClr>
                <a:schemeClr val="dk1"/>
              </a:buClr>
              <a:buSzPts val="2400"/>
              <a:buAutoNum type="arabicPeriod"/>
            </a:pPr>
            <a:r>
              <a:rPr lang="en-US" sz="2400" b="0" i="0" u="none" strike="noStrike" cap="none" dirty="0">
                <a:solidFill>
                  <a:schemeClr val="dk1"/>
                </a:solidFill>
                <a:latin typeface="Calibri"/>
                <a:ea typeface="Calibri"/>
                <a:cs typeface="Calibri"/>
                <a:sym typeface="Calibri"/>
              </a:rPr>
              <a:t>Provide teachers with </a:t>
            </a:r>
            <a:r>
              <a:rPr lang="en-US" sz="2400" dirty="0">
                <a:solidFill>
                  <a:schemeClr val="dk1"/>
                </a:solidFill>
                <a:latin typeface="Calibri"/>
                <a:ea typeface="Calibri"/>
                <a:cs typeface="Calibri"/>
                <a:sym typeface="Calibri"/>
              </a:rPr>
              <a:t>p</a:t>
            </a:r>
            <a:r>
              <a:rPr lang="en-US" sz="2400" b="0" i="0" u="none" strike="noStrike" cap="none" dirty="0">
                <a:solidFill>
                  <a:schemeClr val="dk1"/>
                </a:solidFill>
                <a:latin typeface="Calibri"/>
                <a:ea typeface="Calibri"/>
                <a:cs typeface="Calibri"/>
                <a:sym typeface="Calibri"/>
              </a:rPr>
              <a:t>rofessional development on:</a:t>
            </a:r>
          </a:p>
          <a:p>
            <a:pPr marL="590550" marR="0" lvl="0" indent="-514350" algn="l" rtl="0">
              <a:lnSpc>
                <a:spcPct val="115000"/>
              </a:lnSpc>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The </a:t>
            </a:r>
            <a:r>
              <a:rPr lang="en-US" sz="2400" dirty="0">
                <a:solidFill>
                  <a:schemeClr val="dk1"/>
                </a:solidFill>
                <a:latin typeface="Calibri"/>
                <a:ea typeface="Calibri"/>
                <a:cs typeface="Calibri"/>
                <a:sym typeface="Calibri"/>
              </a:rPr>
              <a:t>Science of Reading</a:t>
            </a:r>
          </a:p>
          <a:p>
            <a:pPr marL="590550" marR="0" lvl="0" indent="-514350" algn="l" rtl="0">
              <a:lnSpc>
                <a:spcPct val="115000"/>
              </a:lnSpc>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Deconstruction the new math standards</a:t>
            </a:r>
          </a:p>
          <a:p>
            <a:pPr marL="590550" marR="0" lvl="0" indent="-514350" algn="l" rtl="0">
              <a:lnSpc>
                <a:spcPct val="115000"/>
              </a:lnSpc>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Strategies for teaching students to read based on our new GA Literacy Laws for grades K-3 </a:t>
            </a:r>
            <a:r>
              <a:rPr lang="en-US" sz="2400" b="0" i="0" u="none" strike="noStrike" cap="none" dirty="0">
                <a:solidFill>
                  <a:srgbClr val="0C12FC"/>
                </a:solidFill>
                <a:latin typeface="Calibri"/>
                <a:ea typeface="Calibri"/>
                <a:cs typeface="Calibri"/>
                <a:sym typeface="Calibri"/>
              </a:rPr>
              <a:t>(All teachers at WCE participate)</a:t>
            </a:r>
            <a:endParaRPr sz="2400" b="0" i="0" u="none" strike="noStrike" cap="none" dirty="0">
              <a:solidFill>
                <a:srgbClr val="0C12FC"/>
              </a:solidFill>
              <a:latin typeface="Calibri"/>
              <a:ea typeface="Calibri"/>
              <a:cs typeface="Calibri"/>
              <a:sym typeface="Calibri"/>
            </a:endParaRPr>
          </a:p>
        </p:txBody>
      </p:sp>
      <p:pic>
        <p:nvPicPr>
          <p:cNvPr id="305" name="Google Shape;305;gf3f58dc774_0_60"/>
          <p:cNvPicPr preferRelativeResize="0"/>
          <p:nvPr/>
        </p:nvPicPr>
        <p:blipFill rotWithShape="1">
          <a:blip r:embed="rId3">
            <a:alphaModFix/>
          </a:blip>
          <a:srcRect/>
          <a:stretch/>
        </p:blipFill>
        <p:spPr>
          <a:xfrm>
            <a:off x="97192" y="2445250"/>
            <a:ext cx="1700786" cy="22231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f3f58dc774_0_83"/>
          <p:cNvSpPr txBox="1"/>
          <p:nvPr/>
        </p:nvSpPr>
        <p:spPr>
          <a:xfrm>
            <a:off x="0" y="1464775"/>
            <a:ext cx="11564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What curriculum does our school use?</a:t>
            </a:r>
            <a:endParaRPr sz="1400" b="1" i="0" u="none" strike="noStrike" cap="none" dirty="0">
              <a:solidFill>
                <a:srgbClr val="000000"/>
              </a:solidFill>
              <a:latin typeface="Arial"/>
              <a:ea typeface="Arial"/>
              <a:cs typeface="Arial"/>
              <a:sym typeface="Arial"/>
            </a:endParaRPr>
          </a:p>
        </p:txBody>
      </p:sp>
      <p:sp>
        <p:nvSpPr>
          <p:cNvPr id="320" name="Google Shape;320;gf3f58dc774_0_83"/>
          <p:cNvSpPr txBox="1"/>
          <p:nvPr/>
        </p:nvSpPr>
        <p:spPr>
          <a:xfrm>
            <a:off x="87918" y="1956660"/>
            <a:ext cx="8388262" cy="498595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eriod"/>
            </a:pPr>
            <a:r>
              <a:rPr lang="en-US" sz="2600" b="0" i="0" u="none" strike="noStrike" cap="none" dirty="0">
                <a:solidFill>
                  <a:schemeClr val="dk1"/>
                </a:solidFill>
                <a:latin typeface="Calibri"/>
                <a:ea typeface="Calibri"/>
                <a:cs typeface="Calibri"/>
                <a:sym typeface="Calibri"/>
              </a:rPr>
              <a:t>Henry County uses a </a:t>
            </a:r>
            <a:r>
              <a:rPr lang="en-US" sz="2600" b="0" i="0" u="none" strike="noStrike" cap="none" dirty="0">
                <a:solidFill>
                  <a:schemeClr val="dk1"/>
                </a:solidFill>
                <a:highlight>
                  <a:srgbClr val="FFFFFF"/>
                </a:highlight>
                <a:latin typeface="Calibri"/>
                <a:ea typeface="Calibri"/>
                <a:cs typeface="Calibri"/>
                <a:sym typeface="Calibri"/>
              </a:rPr>
              <a:t>Balanced Model of Instruction to guarantee success at every grade level</a:t>
            </a:r>
            <a:r>
              <a:rPr lang="en-US" sz="2600" b="0" i="0" u="none" strike="noStrike" cap="none" dirty="0">
                <a:solidFill>
                  <a:schemeClr val="dk1"/>
                </a:solidFill>
                <a:latin typeface="Calibri"/>
                <a:ea typeface="Calibri"/>
                <a:cs typeface="Calibri"/>
                <a:sym typeface="Calibri"/>
              </a:rPr>
              <a:t> to ensure all students are meeting mastery of state standards</a:t>
            </a:r>
            <a:endParaRPr sz="2600" b="0" i="0" u="none" strike="noStrike" cap="none" dirty="0">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AutoNum type="arabicPeriod"/>
            </a:pPr>
            <a:r>
              <a:rPr lang="en-US" sz="2600" b="0" i="0" u="none" strike="noStrike" cap="none" dirty="0">
                <a:solidFill>
                  <a:schemeClr val="dk1"/>
                </a:solidFill>
                <a:highlight>
                  <a:srgbClr val="FFFFFF"/>
                </a:highlight>
                <a:latin typeface="Calibri"/>
                <a:ea typeface="Calibri"/>
                <a:cs typeface="Calibri"/>
                <a:sym typeface="Calibri"/>
              </a:rPr>
              <a:t>In conjunction with the state standards, Henry County Schools ensures instruction alignment with the rigorous Henry Teaching &amp; Learning Standards. – </a:t>
            </a:r>
            <a:r>
              <a:rPr lang="en-US" sz="2600" b="0" i="0" u="none" strike="noStrike" cap="none" dirty="0">
                <a:solidFill>
                  <a:srgbClr val="0C12FC"/>
                </a:solidFill>
                <a:highlight>
                  <a:srgbClr val="FFFFFF"/>
                </a:highlight>
                <a:latin typeface="Calibri"/>
                <a:ea typeface="Calibri"/>
                <a:cs typeface="Calibri"/>
                <a:sym typeface="Calibri"/>
              </a:rPr>
              <a:t>HTLS’s are designed to provide teachers with methods to support or challenge students based on their academic needs </a:t>
            </a:r>
            <a:endParaRPr sz="2600" b="0" i="0" u="none" strike="noStrike" cap="none" dirty="0">
              <a:solidFill>
                <a:srgbClr val="0C12FC"/>
              </a:solidFill>
              <a:latin typeface="Calibri"/>
              <a:ea typeface="Calibri"/>
              <a:cs typeface="Calibri"/>
              <a:sym typeface="Calibri"/>
            </a:endParaRPr>
          </a:p>
        </p:txBody>
      </p:sp>
      <p:pic>
        <p:nvPicPr>
          <p:cNvPr id="321" name="Google Shape;321;gf3f58dc774_0_83"/>
          <p:cNvPicPr preferRelativeResize="0"/>
          <p:nvPr/>
        </p:nvPicPr>
        <p:blipFill rotWithShape="1">
          <a:blip r:embed="rId3">
            <a:alphaModFix/>
          </a:blip>
          <a:srcRect/>
          <a:stretch/>
        </p:blipFill>
        <p:spPr>
          <a:xfrm>
            <a:off x="9143999" y="2198669"/>
            <a:ext cx="2874325" cy="24314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f3f58dc774_0_99"/>
          <p:cNvSpPr/>
          <p:nvPr/>
        </p:nvSpPr>
        <p:spPr>
          <a:xfrm>
            <a:off x="428550" y="1669175"/>
            <a:ext cx="11334900" cy="108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dirty="0">
                <a:solidFill>
                  <a:srgbClr val="3A3E53"/>
                </a:solidFill>
                <a:latin typeface="Calibri"/>
                <a:ea typeface="Calibri"/>
                <a:cs typeface="Calibri"/>
                <a:sym typeface="Calibri"/>
              </a:rPr>
              <a:t>How are you informed of your child’s learning and performance?</a:t>
            </a:r>
            <a:endParaRPr sz="3300" b="1" i="0" u="none" strike="noStrike" cap="none" dirty="0">
              <a:solidFill>
                <a:srgbClr val="3A3E53"/>
              </a:solidFill>
              <a:latin typeface="Calibri"/>
              <a:ea typeface="Calibri"/>
              <a:cs typeface="Calibri"/>
              <a:sym typeface="Calibri"/>
            </a:endParaRPr>
          </a:p>
        </p:txBody>
      </p:sp>
      <p:sp>
        <p:nvSpPr>
          <p:cNvPr id="4" name="Google Shape;328;gf3f58dc774_0_99">
            <a:extLst>
              <a:ext uri="{FF2B5EF4-FFF2-40B4-BE49-F238E27FC236}">
                <a16:creationId xmlns:a16="http://schemas.microsoft.com/office/drawing/2014/main" id="{E4404FF6-EB72-4158-915A-E6ECF087BF69}"/>
              </a:ext>
            </a:extLst>
          </p:cNvPr>
          <p:cNvSpPr txBox="1"/>
          <p:nvPr/>
        </p:nvSpPr>
        <p:spPr>
          <a:xfrm>
            <a:off x="337334" y="2750375"/>
            <a:ext cx="11056706" cy="3156900"/>
          </a:xfrm>
          <a:prstGeom prst="rect">
            <a:avLst/>
          </a:prstGeom>
          <a:noFill/>
          <a:ln>
            <a:noFill/>
          </a:ln>
        </p:spPr>
        <p:txBody>
          <a:bodyPr spcFirstLastPara="1" wrap="square" lIns="121900" tIns="121900" rIns="121900" bIns="121900" anchor="t" anchorCtr="0">
            <a:noAutofit/>
          </a:bodyPr>
          <a:lstStyle/>
          <a:p>
            <a:pPr marR="0" lvl="0" algn="l" rtl="0">
              <a:lnSpc>
                <a:spcPct val="115000"/>
              </a:lnSpc>
              <a:spcBef>
                <a:spcPts val="0"/>
              </a:spcBef>
              <a:spcAft>
                <a:spcPts val="0"/>
              </a:spcAft>
              <a:buClr>
                <a:srgbClr val="000000"/>
              </a:buClr>
              <a:buSzPts val="1900"/>
            </a:pPr>
            <a:r>
              <a:rPr lang="en-US" sz="2400" b="0" i="0" u="none" strike="noStrike" cap="none" dirty="0">
                <a:solidFill>
                  <a:schemeClr val="dk1"/>
                </a:solidFill>
                <a:latin typeface="Calibri"/>
                <a:ea typeface="Calibri"/>
                <a:cs typeface="Calibri"/>
                <a:sym typeface="Calibri"/>
              </a:rPr>
              <a:t>Students are given multiple opportunities to show mastery for each standard</a:t>
            </a:r>
          </a:p>
          <a:p>
            <a:pPr marL="342900" marR="0" lvl="0" indent="-342900" algn="l" rtl="0">
              <a:lnSpc>
                <a:spcPct val="115000"/>
              </a:lnSpc>
              <a:spcBef>
                <a:spcPts val="0"/>
              </a:spcBef>
              <a:spcAft>
                <a:spcPts val="0"/>
              </a:spcAft>
              <a:buClr>
                <a:srgbClr val="000000"/>
              </a:buClr>
              <a:buSzPts val="19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Progress reports and report cards (Please sign up for the parent portal so you can see grades frequently)</a:t>
            </a:r>
          </a:p>
          <a:p>
            <a:pPr marL="342900" marR="0" lvl="0" indent="-342900" algn="l" rtl="0">
              <a:lnSpc>
                <a:spcPct val="115000"/>
              </a:lnSpc>
              <a:spcBef>
                <a:spcPts val="0"/>
              </a:spcBef>
              <a:spcAft>
                <a:spcPts val="0"/>
              </a:spcAft>
              <a:buClr>
                <a:srgbClr val="000000"/>
              </a:buClr>
              <a:buSzPts val="19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Parent teacher contact- via phone, email, text, </a:t>
            </a:r>
            <a:r>
              <a:rPr lang="en-US" sz="2400" dirty="0">
                <a:solidFill>
                  <a:schemeClr val="dk1"/>
                </a:solidFill>
                <a:latin typeface="Calibri"/>
                <a:ea typeface="Calibri"/>
                <a:cs typeface="Calibri"/>
                <a:sym typeface="Calibri"/>
              </a:rPr>
              <a:t>Class Dojo</a:t>
            </a:r>
          </a:p>
          <a:p>
            <a:pPr marL="342900" marR="0" lvl="0" indent="-342900" algn="l" rtl="0">
              <a:lnSpc>
                <a:spcPct val="115000"/>
              </a:lnSpc>
              <a:spcBef>
                <a:spcPts val="0"/>
              </a:spcBef>
              <a:spcAft>
                <a:spcPts val="0"/>
              </a:spcAft>
              <a:buClr>
                <a:srgbClr val="000000"/>
              </a:buClr>
              <a:buSzPts val="1900"/>
              <a:buFont typeface="Arial" panose="020B0604020202020204" pitchFamily="34" charset="0"/>
              <a:buChar char="•"/>
            </a:pPr>
            <a:r>
              <a:rPr lang="en-US" sz="2400" dirty="0">
                <a:solidFill>
                  <a:schemeClr val="dk1"/>
                </a:solidFill>
                <a:latin typeface="Calibri"/>
                <a:ea typeface="Calibri"/>
                <a:cs typeface="Calibri"/>
                <a:sym typeface="Calibri"/>
              </a:rPr>
              <a:t>Parent conferences- More in-depth and comprehensive on how your students are doing overall.</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900"/>
              <a:buFont typeface="Arial" panose="020B0604020202020204" pitchFamily="34" charset="0"/>
              <a:buChar char="•"/>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31a17bf9c4_0_42"/>
          <p:cNvSpPr txBox="1"/>
          <p:nvPr/>
        </p:nvSpPr>
        <p:spPr>
          <a:xfrm>
            <a:off x="145475" y="1579650"/>
            <a:ext cx="8344800" cy="59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03C74"/>
              </a:buClr>
              <a:buSzPts val="3200"/>
              <a:buFont typeface="Calibri"/>
              <a:buNone/>
            </a:pPr>
            <a:r>
              <a:rPr lang="en-US" sz="2800" b="1" i="0" u="none" strike="noStrike" cap="none" dirty="0">
                <a:solidFill>
                  <a:schemeClr val="dk1"/>
                </a:solidFill>
                <a:latin typeface="Calibri"/>
                <a:ea typeface="Calibri"/>
                <a:cs typeface="Calibri"/>
                <a:sym typeface="Calibri"/>
              </a:rPr>
              <a:t>What </a:t>
            </a:r>
            <a:r>
              <a:rPr lang="en-US" sz="2800" b="1" dirty="0">
                <a:solidFill>
                  <a:schemeClr val="dk1"/>
                </a:solidFill>
                <a:latin typeface="Calibri"/>
                <a:ea typeface="Calibri"/>
                <a:cs typeface="Calibri"/>
                <a:sym typeface="Calibri"/>
              </a:rPr>
              <a:t>assessments</a:t>
            </a:r>
            <a:r>
              <a:rPr lang="en-US" sz="2800" b="1" i="0" u="none" strike="noStrike" cap="none"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does my </a:t>
            </a:r>
            <a:r>
              <a:rPr lang="en-US" sz="2800" b="1" i="0" u="none" strike="noStrike" cap="none" dirty="0">
                <a:solidFill>
                  <a:schemeClr val="dk1"/>
                </a:solidFill>
                <a:latin typeface="Calibri"/>
                <a:ea typeface="Calibri"/>
                <a:cs typeface="Calibri"/>
                <a:sym typeface="Calibri"/>
              </a:rPr>
              <a:t>child take?</a:t>
            </a:r>
            <a:endParaRPr sz="2800" b="1" i="0" u="none" strike="noStrike" cap="none" dirty="0">
              <a:solidFill>
                <a:schemeClr val="dk1"/>
              </a:solidFill>
              <a:latin typeface="Calibri"/>
              <a:ea typeface="Calibri"/>
              <a:cs typeface="Calibri"/>
              <a:sym typeface="Calibri"/>
            </a:endParaRPr>
          </a:p>
        </p:txBody>
      </p:sp>
      <p:sp>
        <p:nvSpPr>
          <p:cNvPr id="344" name="Google Shape;344;g131a17bf9c4_0_42"/>
          <p:cNvSpPr txBox="1"/>
          <p:nvPr/>
        </p:nvSpPr>
        <p:spPr>
          <a:xfrm>
            <a:off x="226031" y="2111675"/>
            <a:ext cx="11024544" cy="41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56"/>
              <a:buFont typeface="Noto Sans Symbols"/>
              <a:buNone/>
            </a:pPr>
            <a:r>
              <a:rPr lang="en-US" sz="1200" b="1" i="0" u="none" strike="noStrike" cap="none" dirty="0">
                <a:solidFill>
                  <a:schemeClr val="dk1"/>
                </a:solidFill>
                <a:latin typeface="Calibri"/>
                <a:ea typeface="Calibri"/>
                <a:cs typeface="Calibri"/>
                <a:sym typeface="Calibri"/>
              </a:rPr>
              <a:t>MAP Test </a:t>
            </a:r>
            <a:r>
              <a:rPr lang="en-US" sz="1200" b="1" i="0" u="none" strike="noStrike" cap="none" dirty="0">
                <a:solidFill>
                  <a:srgbClr val="0C12FC"/>
                </a:solidFill>
                <a:latin typeface="Calibri"/>
                <a:ea typeface="Calibri"/>
                <a:cs typeface="Calibri"/>
                <a:sym typeface="Calibri"/>
              </a:rPr>
              <a:t>(3 Times a year)</a:t>
            </a:r>
            <a:endParaRPr sz="1200" b="1" i="0" u="none" strike="noStrike" cap="none" dirty="0">
              <a:solidFill>
                <a:srgbClr val="0C12FC"/>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200" dirty="0">
                <a:solidFill>
                  <a:schemeClr val="dk1"/>
                </a:solidFill>
                <a:highlight>
                  <a:srgbClr val="FFFFFF"/>
                </a:highlight>
                <a:latin typeface="Calibri"/>
                <a:ea typeface="Calibri"/>
                <a:cs typeface="Calibri"/>
                <a:sym typeface="Calibri"/>
              </a:rPr>
              <a:t>A</a:t>
            </a:r>
            <a:r>
              <a:rPr lang="en-US" sz="1200" b="0" i="0" u="none" strike="noStrike" cap="none" dirty="0">
                <a:solidFill>
                  <a:schemeClr val="dk1"/>
                </a:solidFill>
                <a:highlight>
                  <a:srgbClr val="FFFFFF"/>
                </a:highlight>
                <a:latin typeface="Calibri"/>
                <a:ea typeface="Calibri"/>
                <a:cs typeface="Calibri"/>
                <a:sym typeface="Calibri"/>
              </a:rPr>
              <a:t> computer adaptive test created by NWEA™ that kids take three times per school </a:t>
            </a:r>
            <a:r>
              <a:rPr lang="en-US" sz="1200" b="0" i="0" u="none" strike="noStrike" cap="none" dirty="0">
                <a:solidFill>
                  <a:srgbClr val="0C12FC"/>
                </a:solidFill>
                <a:highlight>
                  <a:srgbClr val="FFFFFF"/>
                </a:highlight>
                <a:latin typeface="Calibri"/>
                <a:ea typeface="Calibri"/>
                <a:cs typeface="Calibri"/>
                <a:sym typeface="Calibri"/>
              </a:rPr>
              <a:t>year (August, December and March)</a:t>
            </a:r>
            <a:r>
              <a:rPr lang="en-US" sz="1200" b="0" i="0" u="none" strike="noStrike" cap="none" dirty="0">
                <a:solidFill>
                  <a:schemeClr val="dk1"/>
                </a:solidFill>
                <a:highlight>
                  <a:srgbClr val="FFFFFF"/>
                </a:highlight>
                <a:latin typeface="Calibri"/>
                <a:ea typeface="Calibri"/>
                <a:cs typeface="Calibri"/>
                <a:sym typeface="Calibri"/>
              </a:rPr>
              <a:t>. The results provide teachers with information to help them deliver appropriate content for each student and determine each student’s academic growth over time</a:t>
            </a:r>
          </a:p>
          <a:p>
            <a:pPr marL="457200" marR="0" lvl="0" indent="-317500" algn="l" rtl="0">
              <a:lnSpc>
                <a:spcPct val="100000"/>
              </a:lnSpc>
              <a:spcBef>
                <a:spcPts val="0"/>
              </a:spcBef>
              <a:spcAft>
                <a:spcPts val="0"/>
              </a:spcAft>
              <a:buClr>
                <a:schemeClr val="dk1"/>
              </a:buClr>
              <a:buSzPts val="1400"/>
              <a:buFont typeface="Calibri"/>
              <a:buChar char="●"/>
            </a:pPr>
            <a:r>
              <a:rPr lang="en-US" sz="1200" dirty="0">
                <a:solidFill>
                  <a:schemeClr val="dk1"/>
                </a:solidFill>
                <a:highlight>
                  <a:srgbClr val="FFFFFF"/>
                </a:highlight>
                <a:latin typeface="Calibri"/>
                <a:ea typeface="Calibri"/>
                <a:cs typeface="Calibri"/>
                <a:sym typeface="Calibri"/>
              </a:rPr>
              <a:t>This is our GA Milestones predictor for grades 3-5</a:t>
            </a:r>
          </a:p>
          <a:p>
            <a:pPr marL="139700" marR="0" lvl="0" algn="l" rtl="0">
              <a:lnSpc>
                <a:spcPct val="100000"/>
              </a:lnSpc>
              <a:spcBef>
                <a:spcPts val="0"/>
              </a:spcBef>
              <a:spcAft>
                <a:spcPts val="0"/>
              </a:spcAft>
              <a:buClr>
                <a:schemeClr val="dk1"/>
              </a:buClr>
              <a:buSzPts val="1400"/>
            </a:pPr>
            <a:endParaRPr lang="en-US" sz="1200" b="1" dirty="0">
              <a:solidFill>
                <a:schemeClr val="dk1"/>
              </a:solidFill>
              <a:highlight>
                <a:srgbClr val="FFFFFF"/>
              </a:highlight>
              <a:latin typeface="Calibri"/>
              <a:ea typeface="Calibri"/>
              <a:cs typeface="Calibri"/>
              <a:sym typeface="Calibri"/>
            </a:endParaRPr>
          </a:p>
          <a:p>
            <a:pPr marL="139700" marR="0" lvl="0" algn="l" rtl="0">
              <a:lnSpc>
                <a:spcPct val="100000"/>
              </a:lnSpc>
              <a:spcBef>
                <a:spcPts val="0"/>
              </a:spcBef>
              <a:spcAft>
                <a:spcPts val="0"/>
              </a:spcAft>
              <a:buClr>
                <a:schemeClr val="dk1"/>
              </a:buClr>
              <a:buSzPts val="1400"/>
            </a:pPr>
            <a:r>
              <a:rPr lang="en-US" sz="1200" b="1" i="0" u="none" strike="noStrike" cap="none" dirty="0">
                <a:solidFill>
                  <a:schemeClr val="dk1"/>
                </a:solidFill>
                <a:highlight>
                  <a:srgbClr val="FFFFFF"/>
                </a:highlight>
                <a:latin typeface="Calibri"/>
                <a:ea typeface="Calibri"/>
                <a:cs typeface="Calibri"/>
                <a:sym typeface="Calibri"/>
              </a:rPr>
              <a:t>AMIRA </a:t>
            </a:r>
            <a:r>
              <a:rPr lang="en-US" sz="1200" b="1" i="0" u="none" strike="noStrike" cap="none" dirty="0">
                <a:solidFill>
                  <a:srgbClr val="0C12FC"/>
                </a:solidFill>
                <a:highlight>
                  <a:srgbClr val="FFFFFF"/>
                </a:highlight>
                <a:latin typeface="Calibri"/>
                <a:ea typeface="Calibri"/>
                <a:cs typeface="Calibri"/>
                <a:sym typeface="Calibri"/>
              </a:rPr>
              <a:t>(3 times a year and at 6-8 week check ups)</a:t>
            </a:r>
          </a:p>
          <a:p>
            <a:pPr marL="4254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200" b="0" i="0" dirty="0">
                <a:solidFill>
                  <a:srgbClr val="001D35"/>
                </a:solidFill>
                <a:effectLst/>
                <a:latin typeface="Google Sans"/>
              </a:rPr>
              <a:t>Amira is an AI-powered reading assistant that provides personalized tutoring to students in grades K-3. Amira uses speech recognition to assess reading fluency, screen for dyslexia, and provide reading practice. Amira's goal is to help students become motivated and skilled readers</a:t>
            </a:r>
          </a:p>
          <a:p>
            <a:pPr marL="4254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200" i="0" dirty="0">
                <a:solidFill>
                  <a:srgbClr val="001D35"/>
                </a:solidFill>
                <a:latin typeface="Google Sans"/>
                <a:ea typeface="Calibri"/>
                <a:cs typeface="Calibri"/>
                <a:sym typeface="Calibri"/>
              </a:rPr>
              <a:t>Taken three times a year (August, December, and March)</a:t>
            </a:r>
          </a:p>
          <a:p>
            <a:pPr marL="4254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200" u="none" strike="noStrike" cap="none" dirty="0">
                <a:solidFill>
                  <a:srgbClr val="001D35"/>
                </a:solidFill>
                <a:latin typeface="Google Sans"/>
                <a:ea typeface="Calibri"/>
                <a:cs typeface="Calibri"/>
                <a:sym typeface="Calibri"/>
              </a:rPr>
              <a:t>Progress monitoring happens </a:t>
            </a:r>
            <a:r>
              <a:rPr lang="en-US" sz="1200" dirty="0">
                <a:solidFill>
                  <a:srgbClr val="001D35"/>
                </a:solidFill>
                <a:latin typeface="Google Sans"/>
                <a:ea typeface="Calibri"/>
                <a:cs typeface="Calibri"/>
                <a:sym typeface="Calibri"/>
              </a:rPr>
              <a:t>every 6-8 week’s to ensure students are making progress </a:t>
            </a:r>
          </a:p>
          <a:p>
            <a:pPr marL="4254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200" i="0" u="none" strike="noStrike" cap="none" dirty="0">
                <a:solidFill>
                  <a:srgbClr val="001D35"/>
                </a:solidFill>
                <a:latin typeface="Google Sans"/>
                <a:ea typeface="Calibri"/>
                <a:cs typeface="Calibri"/>
                <a:sym typeface="Calibri"/>
              </a:rPr>
              <a:t>Students use </a:t>
            </a:r>
            <a:r>
              <a:rPr lang="en-US" sz="1200" dirty="0">
                <a:solidFill>
                  <a:srgbClr val="001D35"/>
                </a:solidFill>
                <a:latin typeface="Google Sans"/>
                <a:ea typeface="Calibri"/>
                <a:cs typeface="Calibri"/>
                <a:sym typeface="Calibri"/>
              </a:rPr>
              <a:t>AMIRA during their small group reading blocks 2-3 times a week</a:t>
            </a:r>
            <a:endParaRPr sz="120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Calibri"/>
              <a:ea typeface="Calibri"/>
              <a:cs typeface="Calibri"/>
              <a:sym typeface="Calibri"/>
            </a:endParaRPr>
          </a:p>
          <a:p>
            <a:pPr>
              <a:buClr>
                <a:schemeClr val="accent2"/>
              </a:buClr>
              <a:buSzPts val="1656"/>
            </a:pPr>
            <a:r>
              <a:rPr lang="en-US" sz="1200" b="1" i="0" u="none" strike="noStrike" cap="none" dirty="0">
                <a:solidFill>
                  <a:schemeClr val="dk1"/>
                </a:solidFill>
                <a:latin typeface="Calibri"/>
                <a:ea typeface="Calibri"/>
                <a:cs typeface="Calibri"/>
                <a:sym typeface="Calibri"/>
              </a:rPr>
              <a:t>Formative Assessments- </a:t>
            </a:r>
            <a:r>
              <a:rPr lang="en-US" sz="1200" b="1" i="0" u="none" strike="noStrike" cap="none" dirty="0">
                <a:solidFill>
                  <a:srgbClr val="0C12FC"/>
                </a:solidFill>
                <a:latin typeface="Calibri"/>
                <a:ea typeface="Calibri"/>
                <a:cs typeface="Calibri"/>
                <a:sym typeface="Calibri"/>
              </a:rPr>
              <a:t>(Every 3-4 weeks)</a:t>
            </a:r>
          </a:p>
          <a:p>
            <a:pPr marL="285750" marR="0" lvl="0" indent="-285750" algn="l" rtl="0">
              <a:lnSpc>
                <a:spcPct val="100000"/>
              </a:lnSpc>
              <a:spcBef>
                <a:spcPts val="0"/>
              </a:spcBef>
              <a:spcAft>
                <a:spcPts val="0"/>
              </a:spcAft>
              <a:buClr>
                <a:schemeClr val="accent2"/>
              </a:buClr>
              <a:buSzPts val="1656"/>
              <a:buFont typeface="Arial" panose="020B0604020202020204" pitchFamily="34" charset="0"/>
              <a:buChar char="•"/>
            </a:pPr>
            <a:r>
              <a:rPr lang="en-US" sz="1200" i="0" u="none" strike="noStrike" cap="none" dirty="0">
                <a:solidFill>
                  <a:schemeClr val="dk1"/>
                </a:solidFill>
                <a:latin typeface="Calibri"/>
                <a:ea typeface="Calibri"/>
                <a:cs typeface="Calibri"/>
                <a:sym typeface="Calibri"/>
              </a:rPr>
              <a:t>Math and Reading unit assessments for grades K-5 Teacher </a:t>
            </a:r>
            <a:r>
              <a:rPr lang="en-US" sz="1200" dirty="0">
                <a:solidFill>
                  <a:schemeClr val="dk1"/>
                </a:solidFill>
                <a:latin typeface="Calibri"/>
                <a:ea typeface="Calibri"/>
                <a:cs typeface="Calibri"/>
                <a:sym typeface="Calibri"/>
              </a:rPr>
              <a:t>created assessments and exit tickets aligned to our state standards and the learning targets for the week (Daily, weekly, or bi-weekly)</a:t>
            </a:r>
            <a:endParaRPr sz="120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656"/>
              <a:buFont typeface="Noto Sans Symbols"/>
              <a:buNone/>
            </a:pPr>
            <a:r>
              <a:rPr lang="en-US" sz="1200" b="1" i="0" u="none" strike="noStrike" cap="none" dirty="0">
                <a:solidFill>
                  <a:schemeClr val="dk1"/>
                </a:solidFill>
                <a:latin typeface="Calibri"/>
                <a:ea typeface="Calibri"/>
                <a:cs typeface="Calibri"/>
                <a:sym typeface="Calibri"/>
              </a:rPr>
              <a:t>Georgia Milestones (GMAS)- </a:t>
            </a:r>
            <a:r>
              <a:rPr lang="en-US" sz="1200" b="1" i="0" u="none" strike="noStrike" cap="none" dirty="0">
                <a:solidFill>
                  <a:srgbClr val="0C12FC"/>
                </a:solidFill>
                <a:latin typeface="Calibri"/>
                <a:ea typeface="Calibri"/>
                <a:cs typeface="Calibri"/>
                <a:sym typeface="Calibri"/>
              </a:rPr>
              <a:t>April</a:t>
            </a:r>
            <a:endParaRPr sz="1200" b="1" i="0" u="none" strike="noStrike" cap="none" dirty="0">
              <a:solidFill>
                <a:srgbClr val="0C12FC"/>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200" b="0" i="0" u="none" strike="noStrike" cap="none" dirty="0">
                <a:solidFill>
                  <a:schemeClr val="dk1"/>
                </a:solidFill>
                <a:latin typeface="Calibri"/>
                <a:ea typeface="Calibri"/>
                <a:cs typeface="Calibri"/>
                <a:sym typeface="Calibri"/>
              </a:rPr>
              <a:t>a state required comprehensive assessment system spanning grades 3 through high school. Georgia Milestones measures your student’s mastery of the state standards in English Language Arts, Mathematics, Science </a:t>
            </a:r>
            <a:r>
              <a:rPr lang="en-US" sz="1200" b="0" i="0" u="none" strike="noStrike" cap="none" dirty="0">
                <a:solidFill>
                  <a:srgbClr val="0C12FC"/>
                </a:solidFill>
                <a:latin typeface="Calibri"/>
                <a:ea typeface="Calibri"/>
                <a:cs typeface="Calibri"/>
                <a:sym typeface="Calibri"/>
              </a:rPr>
              <a:t>(5</a:t>
            </a:r>
            <a:r>
              <a:rPr lang="en-US" sz="1200" b="0" i="0" u="none" strike="noStrike" cap="none" baseline="30000" dirty="0">
                <a:solidFill>
                  <a:srgbClr val="0C12FC"/>
                </a:solidFill>
                <a:latin typeface="Calibri"/>
                <a:ea typeface="Calibri"/>
                <a:cs typeface="Calibri"/>
                <a:sym typeface="Calibri"/>
              </a:rPr>
              <a:t>th</a:t>
            </a:r>
            <a:r>
              <a:rPr lang="en-US" sz="1200" b="0" i="0" u="none" strike="noStrike" cap="none" dirty="0">
                <a:solidFill>
                  <a:srgbClr val="0C12FC"/>
                </a:solidFill>
                <a:latin typeface="Calibri"/>
                <a:ea typeface="Calibri"/>
                <a:cs typeface="Calibri"/>
                <a:sym typeface="Calibri"/>
              </a:rPr>
              <a:t> grade only)</a:t>
            </a:r>
            <a:endParaRPr sz="1200" b="0" i="0" u="none" strike="noStrike" cap="none" dirty="0">
              <a:solidFill>
                <a:srgbClr val="0C12FC"/>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400"/>
              <a:buFont typeface="Noto Sans Symbols"/>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656"/>
              <a:buFont typeface="Noto Sans Symbols"/>
              <a:buNone/>
            </a:pPr>
            <a:r>
              <a:rPr lang="en-US" sz="1200" b="1" i="0" u="none" strike="noStrike" cap="none" dirty="0">
                <a:solidFill>
                  <a:schemeClr val="dk1"/>
                </a:solidFill>
                <a:latin typeface="Calibri"/>
                <a:ea typeface="Calibri"/>
                <a:cs typeface="Calibri"/>
                <a:sym typeface="Calibri"/>
              </a:rPr>
              <a:t>ACCESS for ELLs 2.0 - </a:t>
            </a:r>
            <a:r>
              <a:rPr lang="en-US" sz="1200" b="1" i="0" u="none" strike="noStrike" cap="none" dirty="0">
                <a:solidFill>
                  <a:srgbClr val="0C12FC"/>
                </a:solidFill>
                <a:latin typeface="Calibri"/>
                <a:ea typeface="Calibri"/>
                <a:cs typeface="Calibri"/>
                <a:sym typeface="Calibri"/>
              </a:rPr>
              <a:t>February</a:t>
            </a:r>
            <a:endParaRPr sz="1200" b="0" i="0" u="none" strike="noStrike" cap="none" dirty="0">
              <a:solidFill>
                <a:srgbClr val="0C12FC"/>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200" b="0" i="0" u="none" strike="noStrike" cap="none" dirty="0">
                <a:solidFill>
                  <a:schemeClr val="dk1"/>
                </a:solidFill>
                <a:latin typeface="Calibri"/>
                <a:ea typeface="Calibri"/>
                <a:cs typeface="Calibri"/>
                <a:sym typeface="Calibri"/>
              </a:rPr>
              <a:t>a state mandated English language proficiency assessment for Grades K–12. The test is administered every year to help school districts monitor the English language development of students identified as English Language Learners (ELLs)</a:t>
            </a:r>
            <a:endParaRPr sz="1200" b="1" i="0" u="none" strike="noStrike" cap="none" dirty="0">
              <a:solidFill>
                <a:schemeClr val="dk1"/>
              </a:solidFill>
              <a:latin typeface="Calibri"/>
              <a:ea typeface="Calibri"/>
              <a:cs typeface="Calibri"/>
              <a:sym typeface="Calibri"/>
            </a:endParaRPr>
          </a:p>
          <a:p>
            <a:pPr marL="306000" marR="0" lvl="0" indent="-142424" algn="l" rtl="0">
              <a:lnSpc>
                <a:spcPct val="100000"/>
              </a:lnSpc>
              <a:spcBef>
                <a:spcPts val="560"/>
              </a:spcBef>
              <a:spcAft>
                <a:spcPts val="0"/>
              </a:spcAft>
              <a:buClr>
                <a:srgbClr val="6B1F33"/>
              </a:buClr>
              <a:buSzPts val="2576"/>
              <a:buFont typeface="Courier New"/>
              <a:buNone/>
            </a:pPr>
            <a:endParaRPr sz="2800" b="0" i="0" u="none" strike="noStrike" cap="none" dirty="0">
              <a:solidFill>
                <a:srgbClr val="6B1F33"/>
              </a:solidFill>
              <a:latin typeface="Calibri"/>
              <a:ea typeface="Calibri"/>
              <a:cs typeface="Calibri"/>
              <a:sym typeface="Calibri"/>
            </a:endParaRPr>
          </a:p>
          <a:p>
            <a:pPr marL="306000" marR="0" lvl="0" indent="-200844" algn="l" rtl="0">
              <a:lnSpc>
                <a:spcPct val="100000"/>
              </a:lnSpc>
              <a:spcBef>
                <a:spcPts val="960"/>
              </a:spcBef>
              <a:spcAft>
                <a:spcPts val="0"/>
              </a:spcAft>
              <a:buClr>
                <a:srgbClr val="6B1F33"/>
              </a:buClr>
              <a:buSzPts val="1656"/>
              <a:buFont typeface="Courier New"/>
              <a:buNone/>
            </a:pPr>
            <a:endParaRPr sz="1800" b="0" i="0" u="none" strike="noStrike" cap="none" dirty="0">
              <a:solidFill>
                <a:srgbClr val="6B1F3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31a17bf9c4_0_38"/>
          <p:cNvSpPr txBox="1"/>
          <p:nvPr/>
        </p:nvSpPr>
        <p:spPr>
          <a:xfrm>
            <a:off x="723925" y="1451025"/>
            <a:ext cx="5886300" cy="512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Infinite Campus Parent Portal is the Henry County Schools system to connect parents and students to student information.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Verify your transportation choice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Monitor your child’s progress</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o"/>
            </a:pPr>
            <a:r>
              <a:rPr lang="en-US" sz="1800" b="0" i="0" u="none" strike="noStrike" cap="none" dirty="0">
                <a:solidFill>
                  <a:schemeClr val="dk1"/>
                </a:solidFill>
                <a:latin typeface="Calibri"/>
                <a:ea typeface="Calibri"/>
                <a:cs typeface="Calibri"/>
                <a:sym typeface="Calibri"/>
              </a:rPr>
              <a:t>Access technology help desk for student devices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To register and activate your parent portal account for the first time you must provide the following information online: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Student name and grade</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Student Birthdate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HCS Student ID Number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0" i="0" u="none" strike="noStrike" cap="none" dirty="0">
                <a:solidFill>
                  <a:schemeClr val="dk1"/>
                </a:solidFill>
                <a:latin typeface="Calibri"/>
                <a:ea typeface="Calibri"/>
                <a:cs typeface="Calibri"/>
                <a:sym typeface="Calibri"/>
              </a:rPr>
              <a:t>Last 4 digits of their social security number</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o"/>
            </a:pPr>
            <a:r>
              <a:rPr lang="en-US" sz="1800" b="0" i="0" u="none" strike="noStrike" cap="none" dirty="0">
                <a:solidFill>
                  <a:schemeClr val="dk1"/>
                </a:solidFill>
                <a:latin typeface="Calibri"/>
                <a:ea typeface="Calibri"/>
                <a:cs typeface="Calibri"/>
                <a:sym typeface="Calibri"/>
              </a:rPr>
              <a:t>GUID activation code from the District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352" name="Google Shape;352;g131a17bf9c4_0_38"/>
          <p:cNvPicPr preferRelativeResize="0"/>
          <p:nvPr/>
        </p:nvPicPr>
        <p:blipFill rotWithShape="1">
          <a:blip r:embed="rId3">
            <a:alphaModFix/>
          </a:blip>
          <a:srcRect/>
          <a:stretch/>
        </p:blipFill>
        <p:spPr>
          <a:xfrm>
            <a:off x="7035100" y="2344099"/>
            <a:ext cx="4133350" cy="4148425"/>
          </a:xfrm>
          <a:prstGeom prst="rect">
            <a:avLst/>
          </a:prstGeom>
          <a:noFill/>
          <a:ln>
            <a:noFill/>
          </a:ln>
          <a:effectLst>
            <a:outerShdw blurRad="292100" dist="139700" dir="2700000" algn="tl" rotWithShape="0">
              <a:srgbClr val="333333">
                <a:alpha val="64705"/>
              </a:srgbClr>
            </a:outerShdw>
          </a:effectLst>
        </p:spPr>
      </p:pic>
      <p:sp>
        <p:nvSpPr>
          <p:cNvPr id="353" name="Google Shape;353;g131a17bf9c4_0_38"/>
          <p:cNvSpPr txBox="1">
            <a:spLocks noGrp="1"/>
          </p:cNvSpPr>
          <p:nvPr>
            <p:ph type="title"/>
          </p:nvPr>
        </p:nvSpPr>
        <p:spPr>
          <a:xfrm>
            <a:off x="7292325" y="1670700"/>
            <a:ext cx="3618900" cy="581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t>INFINITE CAMPUS</a:t>
            </a:r>
            <a:endParaRPr b="1"/>
          </a:p>
        </p:txBody>
      </p:sp>
      <p:sp>
        <p:nvSpPr>
          <p:cNvPr id="354" name="Google Shape;354;g131a17bf9c4_0_38"/>
          <p:cNvSpPr txBox="1"/>
          <p:nvPr/>
        </p:nvSpPr>
        <p:spPr>
          <a:xfrm>
            <a:off x="645924" y="5921500"/>
            <a:ext cx="6389175"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hlink"/>
                </a:solidFill>
                <a:latin typeface="Calibri"/>
                <a:ea typeface="Calibri"/>
                <a:cs typeface="Calibri"/>
                <a:sym typeface="Calibri"/>
                <a:hlinkClick r:id="rId4"/>
              </a:rPr>
              <a:t>https://campus.henry.k12.ga.us/campus/portal/parents/henry.jsp</a:t>
            </a:r>
            <a:endParaRPr lang="en-US" sz="1400" b="1"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b="1" u="sng" dirty="0">
              <a:solidFill>
                <a:schemeClr val="hlink"/>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i="0" u="sng" strike="noStrike" cap="none" dirty="0">
                <a:solidFill>
                  <a:schemeClr val="hlink"/>
                </a:solidFill>
                <a:highlight>
                  <a:srgbClr val="FFFF00"/>
                </a:highlight>
                <a:latin typeface="Calibri"/>
                <a:ea typeface="Calibri"/>
                <a:cs typeface="Calibri"/>
                <a:sym typeface="Calibri"/>
              </a:rPr>
              <a:t>CALL 770-288-8561 if you need your activation code</a:t>
            </a:r>
            <a:endParaRPr sz="2000" b="1" i="0" u="none" strike="noStrike" cap="none"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31a17bf9c4_0_34"/>
          <p:cNvSpPr txBox="1"/>
          <p:nvPr/>
        </p:nvSpPr>
        <p:spPr>
          <a:xfrm>
            <a:off x="53075" y="1455512"/>
            <a:ext cx="11768700" cy="616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3200"/>
              <a:buFont typeface="Calibri"/>
              <a:buNone/>
            </a:pPr>
            <a:r>
              <a:rPr lang="en-US" sz="2500" b="1" i="0" u="none" strike="noStrike" cap="none" dirty="0">
                <a:solidFill>
                  <a:schemeClr val="dk1"/>
                </a:solidFill>
                <a:latin typeface="Calibri"/>
                <a:ea typeface="Calibri"/>
                <a:cs typeface="Calibri"/>
                <a:sym typeface="Calibri"/>
              </a:rPr>
              <a:t>WHAT IS REQUIRED BY LAW FOR PARENT AND FAMILY ENGAGEMENT?</a:t>
            </a:r>
            <a:endParaRPr sz="2500" b="1" i="0" u="none" strike="noStrike" cap="none" dirty="0">
              <a:solidFill>
                <a:schemeClr val="dk1"/>
              </a:solidFill>
              <a:latin typeface="Calibri"/>
              <a:ea typeface="Calibri"/>
              <a:cs typeface="Calibri"/>
              <a:sym typeface="Calibri"/>
            </a:endParaRPr>
          </a:p>
        </p:txBody>
      </p:sp>
      <p:grpSp>
        <p:nvGrpSpPr>
          <p:cNvPr id="361" name="Google Shape;361;g131a17bf9c4_0_34"/>
          <p:cNvGrpSpPr/>
          <p:nvPr/>
        </p:nvGrpSpPr>
        <p:grpSpPr>
          <a:xfrm>
            <a:off x="9308714" y="2452955"/>
            <a:ext cx="2873339" cy="2337129"/>
            <a:chOff x="6638202" y="2614310"/>
            <a:chExt cx="4570578" cy="4094436"/>
          </a:xfrm>
        </p:grpSpPr>
        <p:grpSp>
          <p:nvGrpSpPr>
            <p:cNvPr id="362" name="Google Shape;362;g131a17bf9c4_0_34"/>
            <p:cNvGrpSpPr/>
            <p:nvPr/>
          </p:nvGrpSpPr>
          <p:grpSpPr>
            <a:xfrm>
              <a:off x="6638202" y="2614310"/>
              <a:ext cx="4570578" cy="4094436"/>
              <a:chOff x="3508314" y="442350"/>
              <a:chExt cx="5635731" cy="5327135"/>
            </a:xfrm>
          </p:grpSpPr>
          <p:grpSp>
            <p:nvGrpSpPr>
              <p:cNvPr id="363" name="Google Shape;363;g131a17bf9c4_0_34"/>
              <p:cNvGrpSpPr/>
              <p:nvPr/>
            </p:nvGrpSpPr>
            <p:grpSpPr>
              <a:xfrm>
                <a:off x="4815549" y="442350"/>
                <a:ext cx="2887928" cy="2887928"/>
                <a:chOff x="3611752" y="331771"/>
                <a:chExt cx="2166000" cy="2166000"/>
              </a:xfrm>
            </p:grpSpPr>
            <p:sp>
              <p:nvSpPr>
                <p:cNvPr id="364" name="Google Shape;364;g131a17bf9c4_0_34"/>
                <p:cNvSpPr/>
                <p:nvPr/>
              </p:nvSpPr>
              <p:spPr>
                <a:xfrm>
                  <a:off x="3611752" y="331771"/>
                  <a:ext cx="2166000" cy="2166000"/>
                </a:xfrm>
                <a:prstGeom prst="ellipse">
                  <a:avLst/>
                </a:prstGeom>
                <a:solidFill>
                  <a:srgbClr val="2D20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g131a17bf9c4_0_34"/>
                <p:cNvSpPr txBox="1"/>
                <p:nvPr/>
              </p:nvSpPr>
              <p:spPr>
                <a:xfrm>
                  <a:off x="3950098" y="803506"/>
                  <a:ext cx="1496101" cy="702901"/>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rgbClr val="FFFFFF"/>
                      </a:solidFill>
                      <a:latin typeface="Roboto"/>
                      <a:ea typeface="Roboto"/>
                      <a:cs typeface="Roboto"/>
                      <a:sym typeface="Roboto"/>
                    </a:rPr>
                    <a:t>Parents and Families</a:t>
                  </a:r>
                  <a:endParaRPr sz="1500" b="1" i="0" u="none" strike="noStrike" cap="none" dirty="0">
                    <a:solidFill>
                      <a:srgbClr val="FFFFFF"/>
                    </a:solidFill>
                    <a:latin typeface="Roboto"/>
                    <a:ea typeface="Roboto"/>
                    <a:cs typeface="Roboto"/>
                    <a:sym typeface="Roboto"/>
                  </a:endParaRPr>
                </a:p>
              </p:txBody>
            </p:sp>
          </p:grpSp>
          <p:grpSp>
            <p:nvGrpSpPr>
              <p:cNvPr id="366" name="Google Shape;366;g131a17bf9c4_0_34"/>
              <p:cNvGrpSpPr/>
              <p:nvPr/>
            </p:nvGrpSpPr>
            <p:grpSpPr>
              <a:xfrm>
                <a:off x="6256117" y="2881556"/>
                <a:ext cx="2887928" cy="2887928"/>
                <a:chOff x="4582383" y="2161221"/>
                <a:chExt cx="2166000" cy="2166000"/>
              </a:xfrm>
            </p:grpSpPr>
            <p:sp>
              <p:nvSpPr>
                <p:cNvPr id="367" name="Google Shape;367;g131a17bf9c4_0_34"/>
                <p:cNvSpPr/>
                <p:nvPr/>
              </p:nvSpPr>
              <p:spPr>
                <a:xfrm>
                  <a:off x="4582383" y="2161221"/>
                  <a:ext cx="2166000" cy="2166000"/>
                </a:xfrm>
                <a:prstGeom prst="ellipse">
                  <a:avLst/>
                </a:prstGeom>
                <a:solidFill>
                  <a:srgbClr val="2D20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31a17bf9c4_0_34"/>
                <p:cNvSpPr txBox="1"/>
                <p:nvPr/>
              </p:nvSpPr>
              <p:spPr>
                <a:xfrm>
                  <a:off x="4917322" y="2973590"/>
                  <a:ext cx="1496100" cy="702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rgbClr val="FFFFFF"/>
                      </a:solidFill>
                      <a:latin typeface="Roboto"/>
                      <a:ea typeface="Roboto"/>
                      <a:cs typeface="Roboto"/>
                      <a:sym typeface="Roboto"/>
                    </a:rPr>
                    <a:t>Staff</a:t>
                  </a:r>
                  <a:endParaRPr sz="1500" b="1" i="0" u="none" strike="noStrike" cap="none" dirty="0">
                    <a:solidFill>
                      <a:srgbClr val="FFFFFF"/>
                    </a:solidFill>
                    <a:latin typeface="Roboto"/>
                    <a:ea typeface="Roboto"/>
                    <a:cs typeface="Roboto"/>
                    <a:sym typeface="Roboto"/>
                  </a:endParaRPr>
                </a:p>
              </p:txBody>
            </p:sp>
          </p:grpSp>
          <p:grpSp>
            <p:nvGrpSpPr>
              <p:cNvPr id="369" name="Google Shape;369;g131a17bf9c4_0_34"/>
              <p:cNvGrpSpPr/>
              <p:nvPr/>
            </p:nvGrpSpPr>
            <p:grpSpPr>
              <a:xfrm>
                <a:off x="3508314" y="2881557"/>
                <a:ext cx="2887928" cy="2887928"/>
                <a:chOff x="2631301" y="2161222"/>
                <a:chExt cx="2166000" cy="2166000"/>
              </a:xfrm>
            </p:grpSpPr>
            <p:sp>
              <p:nvSpPr>
                <p:cNvPr id="370" name="Google Shape;370;g131a17bf9c4_0_34"/>
                <p:cNvSpPr/>
                <p:nvPr/>
              </p:nvSpPr>
              <p:spPr>
                <a:xfrm>
                  <a:off x="2631301" y="2161222"/>
                  <a:ext cx="2166000" cy="2166000"/>
                </a:xfrm>
                <a:prstGeom prst="ellipse">
                  <a:avLst/>
                </a:prstGeom>
                <a:solidFill>
                  <a:srgbClr val="2D20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31a17bf9c4_0_34"/>
                <p:cNvSpPr txBox="1"/>
                <p:nvPr/>
              </p:nvSpPr>
              <p:spPr>
                <a:xfrm>
                  <a:off x="2826211" y="2973590"/>
                  <a:ext cx="1496100" cy="702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rgbClr val="FFFFFF"/>
                      </a:solidFill>
                      <a:latin typeface="Roboto"/>
                      <a:ea typeface="Roboto"/>
                      <a:cs typeface="Roboto"/>
                      <a:sym typeface="Roboto"/>
                    </a:rPr>
                    <a:t>Students</a:t>
                  </a:r>
                  <a:endParaRPr sz="1500" b="1" i="0" u="none" strike="noStrike" cap="none" dirty="0">
                    <a:solidFill>
                      <a:srgbClr val="FFFFFF"/>
                    </a:solidFill>
                    <a:latin typeface="Roboto"/>
                    <a:ea typeface="Roboto"/>
                    <a:cs typeface="Roboto"/>
                    <a:sym typeface="Roboto"/>
                  </a:endParaRPr>
                </a:p>
              </p:txBody>
            </p:sp>
          </p:grpSp>
          <p:sp>
            <p:nvSpPr>
              <p:cNvPr id="372" name="Google Shape;372;g131a17bf9c4_0_34"/>
              <p:cNvSpPr/>
              <p:nvPr/>
            </p:nvSpPr>
            <p:spPr>
              <a:xfrm>
                <a:off x="5328835" y="2550617"/>
                <a:ext cx="1994700" cy="2106900"/>
              </a:xfrm>
              <a:prstGeom prst="ellipse">
                <a:avLst/>
              </a:prstGeom>
              <a:solidFill>
                <a:srgbClr val="F7C9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3" name="Google Shape;373;g131a17bf9c4_0_34"/>
            <p:cNvSpPr txBox="1"/>
            <p:nvPr/>
          </p:nvSpPr>
          <p:spPr>
            <a:xfrm>
              <a:off x="7957644" y="4478547"/>
              <a:ext cx="2019991" cy="113225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1500" b="1" i="0" u="none" strike="noStrike" cap="none" dirty="0">
                  <a:solidFill>
                    <a:schemeClr val="dk1"/>
                  </a:solidFill>
                  <a:latin typeface="Calibri"/>
                  <a:ea typeface="Calibri"/>
                  <a:cs typeface="Calibri"/>
                  <a:sym typeface="Calibri"/>
                </a:rPr>
                <a:t>Family</a:t>
              </a:r>
              <a:endParaRPr sz="15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US" sz="1500" b="1" i="0" u="none" strike="noStrike" cap="none" dirty="0">
                  <a:solidFill>
                    <a:schemeClr val="dk1"/>
                  </a:solidFill>
                  <a:latin typeface="Calibri"/>
                  <a:ea typeface="Calibri"/>
                  <a:cs typeface="Calibri"/>
                  <a:sym typeface="Calibri"/>
                </a:rPr>
                <a:t>Engagement</a:t>
              </a:r>
              <a:endParaRPr sz="1500" b="1" i="0" u="none" strike="noStrike" cap="none" dirty="0">
                <a:solidFill>
                  <a:schemeClr val="dk1"/>
                </a:solidFill>
                <a:latin typeface="Calibri"/>
                <a:ea typeface="Calibri"/>
                <a:cs typeface="Calibri"/>
                <a:sym typeface="Calibri"/>
              </a:endParaRPr>
            </a:p>
          </p:txBody>
        </p:sp>
      </p:grpSp>
      <p:sp>
        <p:nvSpPr>
          <p:cNvPr id="374" name="Google Shape;374;g131a17bf9c4_0_34"/>
          <p:cNvSpPr txBox="1"/>
          <p:nvPr/>
        </p:nvSpPr>
        <p:spPr>
          <a:xfrm>
            <a:off x="53075" y="1763912"/>
            <a:ext cx="9132200" cy="51398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Title I requires that all Title I schools ensure that all parents and families are given the opportunity for meaningful consultation and full participation in their child’s education. In this, at a minimum parents are provided with:</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A School-Parent Compact jointly developed with school staff-</a:t>
            </a:r>
            <a:r>
              <a:rPr lang="en-US" sz="1600" b="0" i="0" u="none" strike="noStrike" cap="none" dirty="0">
                <a:solidFill>
                  <a:srgbClr val="0C12FC"/>
                </a:solidFill>
                <a:latin typeface="Calibri"/>
                <a:ea typeface="Calibri"/>
                <a:cs typeface="Calibri"/>
                <a:sym typeface="Calibri"/>
              </a:rPr>
              <a:t> Will be sent home soon- waiting on district approval, will be posted on our school website)</a:t>
            </a:r>
            <a:endParaRPr sz="1600" b="0" i="0" u="none" strike="noStrike" cap="none" dirty="0">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A School Parent and Family Engagement Plan- </a:t>
            </a:r>
            <a:r>
              <a:rPr lang="en-US" sz="1600" b="0" i="0" u="none" strike="noStrike" cap="none" dirty="0">
                <a:solidFill>
                  <a:srgbClr val="0C12FC"/>
                </a:solidFill>
                <a:latin typeface="Calibri"/>
                <a:ea typeface="Calibri"/>
                <a:cs typeface="Calibri"/>
                <a:sym typeface="Calibri"/>
              </a:rPr>
              <a:t>Will be sent home soon- waiting on district approval, will be posted on our school website)</a:t>
            </a:r>
            <a:endParaRPr sz="1600" b="0" i="0" u="none" strike="noStrike" cap="none" dirty="0">
              <a:solidFill>
                <a:srgbClr val="0C12FC"/>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A District Parent and Family Engagement Plan</a:t>
            </a:r>
            <a:endParaRPr sz="1600" b="0" i="0" u="none" strike="noStrike" cap="none" dirty="0">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Multiple opportunities for input throughout the year- </a:t>
            </a:r>
            <a:r>
              <a:rPr lang="en-US" sz="1600" b="0" i="0" u="none" strike="noStrike" cap="none" dirty="0">
                <a:solidFill>
                  <a:srgbClr val="0C12FC"/>
                </a:solidFill>
                <a:latin typeface="Calibri"/>
                <a:ea typeface="Calibri"/>
                <a:cs typeface="Calibri"/>
                <a:sym typeface="Calibri"/>
              </a:rPr>
              <a:t>At all school events</a:t>
            </a:r>
            <a:endParaRPr sz="1600" b="0" i="0" u="none" strike="noStrike" cap="none" dirty="0">
              <a:solidFill>
                <a:srgbClr val="0C12FC"/>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The Parents Right-to-Know (professional qualifications of instructional staff) </a:t>
            </a: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C12FC"/>
                </a:solidFill>
                <a:latin typeface="Calibri"/>
                <a:ea typeface="Calibri"/>
                <a:cs typeface="Calibri"/>
                <a:sym typeface="Calibri"/>
              </a:rPr>
              <a:t>Upon Request</a:t>
            </a:r>
            <a:endParaRPr sz="1600" b="0" i="0" u="none" strike="noStrike" cap="none" dirty="0">
              <a:solidFill>
                <a:srgbClr val="0C12FC"/>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Information about their child’s curriculum, academic expectations, and progress </a:t>
            </a:r>
            <a:r>
              <a:rPr lang="en-US" sz="1600" b="0" i="0" u="none" strike="noStrike" cap="none" dirty="0">
                <a:solidFill>
                  <a:srgbClr val="0C12FC"/>
                </a:solidFill>
                <a:latin typeface="Calibri"/>
                <a:ea typeface="Calibri"/>
                <a:cs typeface="Calibri"/>
                <a:sym typeface="Calibri"/>
              </a:rPr>
              <a:t>(Curriculum night, parent conferences, </a:t>
            </a:r>
            <a:r>
              <a:rPr lang="en-US" sz="1600" b="0" i="0" u="none" strike="noStrike" cap="none" dirty="0" err="1">
                <a:solidFill>
                  <a:srgbClr val="0C12FC"/>
                </a:solidFill>
                <a:latin typeface="Calibri"/>
                <a:ea typeface="Calibri"/>
                <a:cs typeface="Calibri"/>
                <a:sym typeface="Calibri"/>
              </a:rPr>
              <a:t>etc</a:t>
            </a:r>
            <a:r>
              <a:rPr lang="en-US" sz="1600" b="0" i="0" u="none" strike="noStrike" cap="none" dirty="0">
                <a:solidFill>
                  <a:srgbClr val="0C12FC"/>
                </a:solidFill>
                <a:latin typeface="Calibri"/>
                <a:ea typeface="Calibri"/>
                <a:cs typeface="Calibri"/>
                <a:sym typeface="Calibri"/>
              </a:rPr>
              <a:t>)</a:t>
            </a:r>
            <a:endParaRPr sz="1600" b="0" i="0" u="none" strike="noStrike" cap="none" dirty="0">
              <a:solidFill>
                <a:srgbClr val="0C12FC"/>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Materials and training to help parents work with their children to improve their children’s achievement, in formats and languages parents can understand </a:t>
            </a: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C12FC"/>
                </a:solidFill>
                <a:latin typeface="Calibri"/>
                <a:ea typeface="Calibri"/>
                <a:cs typeface="Calibri"/>
                <a:sym typeface="Calibri"/>
              </a:rPr>
              <a:t>(Parent Resource Center)</a:t>
            </a:r>
            <a:endParaRPr sz="1600" b="0" i="0" u="none" strike="noStrike" cap="none" dirty="0">
              <a:solidFill>
                <a:srgbClr val="0C12FC"/>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Access to and communication with staff according to school procedure and board policies </a:t>
            </a:r>
            <a:r>
              <a:rPr lang="en-US" sz="1600" b="0" i="0" u="none" strike="noStrike" cap="none" dirty="0">
                <a:solidFill>
                  <a:srgbClr val="0C12FC"/>
                </a:solidFill>
                <a:latin typeface="Calibri"/>
                <a:ea typeface="Calibri"/>
                <a:cs typeface="Calibri"/>
                <a:sym typeface="Calibri"/>
              </a:rPr>
              <a:t>(Weekly parent calls every Friday, flyers sent home, school website, marquee, phone calls, emails, texts, dojo with teachers)</a:t>
            </a:r>
            <a:endParaRPr sz="1600" b="0" i="0" u="none" strike="noStrike" cap="none" dirty="0">
              <a:solidFill>
                <a:srgbClr val="0C12FC"/>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131a17bf9c4_0_57"/>
          <p:cNvPicPr preferRelativeResize="0"/>
          <p:nvPr/>
        </p:nvPicPr>
        <p:blipFill rotWithShape="1">
          <a:blip r:embed="rId3">
            <a:alphaModFix/>
          </a:blip>
          <a:srcRect/>
          <a:stretch/>
        </p:blipFill>
        <p:spPr>
          <a:xfrm>
            <a:off x="869575" y="3340477"/>
            <a:ext cx="2864976" cy="2706476"/>
          </a:xfrm>
          <a:prstGeom prst="rect">
            <a:avLst/>
          </a:prstGeom>
          <a:noFill/>
          <a:ln>
            <a:noFill/>
          </a:ln>
        </p:spPr>
      </p:pic>
      <p:sp>
        <p:nvSpPr>
          <p:cNvPr id="381" name="Google Shape;381;g131a17bf9c4_0_57"/>
          <p:cNvSpPr txBox="1">
            <a:spLocks noGrp="1"/>
          </p:cNvSpPr>
          <p:nvPr>
            <p:ph type="title"/>
          </p:nvPr>
        </p:nvSpPr>
        <p:spPr>
          <a:xfrm>
            <a:off x="244525" y="1624300"/>
            <a:ext cx="118275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3200"/>
              <a:buFont typeface="Calibri"/>
              <a:buNone/>
            </a:pPr>
            <a:r>
              <a:rPr lang="en-US" sz="3200" b="1"/>
              <a:t>What Is The District’s and School’s Parent and Family Engagement Plan, and Where Can I Find Them?</a:t>
            </a:r>
            <a:endParaRPr b="1"/>
          </a:p>
        </p:txBody>
      </p:sp>
      <p:sp>
        <p:nvSpPr>
          <p:cNvPr id="382" name="Google Shape;382;g131a17bf9c4_0_57"/>
          <p:cNvSpPr txBox="1"/>
          <p:nvPr/>
        </p:nvSpPr>
        <p:spPr>
          <a:xfrm>
            <a:off x="4247050" y="4098288"/>
            <a:ext cx="7663500"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dirty="0">
                <a:latin typeface="Calibri"/>
                <a:ea typeface="Calibri"/>
                <a:cs typeface="Calibri"/>
                <a:sym typeface="Calibri"/>
              </a:rPr>
              <a:t>Walnut Creek Parent and Family Engagement Plan</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hlinkClick r:id="rId4"/>
              </a:rPr>
              <a:t>https://tinyurl.com/WCEPFEPSY24-25</a:t>
            </a:r>
            <a:endParaRPr lang="en-US" sz="20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31a17bf9c4_0_62"/>
          <p:cNvSpPr txBox="1"/>
          <p:nvPr/>
        </p:nvSpPr>
        <p:spPr>
          <a:xfrm>
            <a:off x="483575" y="1629575"/>
            <a:ext cx="11498100" cy="69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0000"/>
              <a:buFont typeface="Calibri"/>
              <a:buNone/>
            </a:pPr>
            <a:r>
              <a:rPr lang="en-US" sz="3200" b="1" i="0" u="none" strike="noStrike" cap="none" dirty="0">
                <a:solidFill>
                  <a:schemeClr val="dk1"/>
                </a:solidFill>
                <a:latin typeface="Calibri"/>
                <a:ea typeface="Calibri"/>
                <a:cs typeface="Calibri"/>
                <a:sym typeface="Calibri"/>
              </a:rPr>
              <a:t>What Is A School-Parent Compact? </a:t>
            </a:r>
            <a:endParaRPr sz="3200" b="1" i="0" u="none" strike="noStrike" cap="none" dirty="0">
              <a:solidFill>
                <a:schemeClr val="dk1"/>
              </a:solidFill>
              <a:latin typeface="Calibri"/>
              <a:ea typeface="Calibri"/>
              <a:cs typeface="Calibri"/>
              <a:sym typeface="Calibri"/>
            </a:endParaRPr>
          </a:p>
        </p:txBody>
      </p:sp>
      <p:grpSp>
        <p:nvGrpSpPr>
          <p:cNvPr id="389" name="Google Shape;389;g131a17bf9c4_0_62"/>
          <p:cNvGrpSpPr/>
          <p:nvPr/>
        </p:nvGrpSpPr>
        <p:grpSpPr>
          <a:xfrm>
            <a:off x="483575" y="4783600"/>
            <a:ext cx="3525526" cy="812750"/>
            <a:chOff x="956775" y="4746232"/>
            <a:chExt cx="3525526" cy="831288"/>
          </a:xfrm>
        </p:grpSpPr>
        <p:sp>
          <p:nvSpPr>
            <p:cNvPr id="390" name="Google Shape;390;g131a17bf9c4_0_62"/>
            <p:cNvSpPr txBox="1"/>
            <p:nvPr/>
          </p:nvSpPr>
          <p:spPr>
            <a:xfrm>
              <a:off x="1805701" y="5053663"/>
              <a:ext cx="2676600" cy="503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Jointly Developed</a:t>
              </a:r>
              <a:endParaRPr sz="2600" b="0" i="0" u="none" strike="noStrike" cap="none">
                <a:solidFill>
                  <a:schemeClr val="dk1"/>
                </a:solidFill>
                <a:latin typeface="Arial"/>
                <a:ea typeface="Arial"/>
                <a:cs typeface="Arial"/>
                <a:sym typeface="Arial"/>
              </a:endParaRPr>
            </a:p>
          </p:txBody>
        </p:sp>
        <p:pic>
          <p:nvPicPr>
            <p:cNvPr id="391" name="Google Shape;391;g131a17bf9c4_0_62" descr="Cheers"/>
            <p:cNvPicPr preferRelativeResize="0"/>
            <p:nvPr/>
          </p:nvPicPr>
          <p:blipFill rotWithShape="1">
            <a:blip r:embed="rId3">
              <a:alphaModFix/>
            </a:blip>
            <a:srcRect/>
            <a:stretch/>
          </p:blipFill>
          <p:spPr>
            <a:xfrm>
              <a:off x="956775" y="4746232"/>
              <a:ext cx="946902" cy="831288"/>
            </a:xfrm>
            <a:prstGeom prst="rect">
              <a:avLst/>
            </a:prstGeom>
            <a:noFill/>
            <a:ln>
              <a:noFill/>
            </a:ln>
          </p:spPr>
        </p:pic>
      </p:grpSp>
      <p:grpSp>
        <p:nvGrpSpPr>
          <p:cNvPr id="392" name="Google Shape;392;g131a17bf9c4_0_62"/>
          <p:cNvGrpSpPr/>
          <p:nvPr/>
        </p:nvGrpSpPr>
        <p:grpSpPr>
          <a:xfrm>
            <a:off x="483532" y="2768893"/>
            <a:ext cx="3850917" cy="690000"/>
            <a:chOff x="1881673" y="2912352"/>
            <a:chExt cx="3603029" cy="690000"/>
          </a:xfrm>
        </p:grpSpPr>
        <p:sp>
          <p:nvSpPr>
            <p:cNvPr id="393" name="Google Shape;393;g131a17bf9c4_0_62"/>
            <p:cNvSpPr txBox="1"/>
            <p:nvPr/>
          </p:nvSpPr>
          <p:spPr>
            <a:xfrm>
              <a:off x="2471502" y="2971175"/>
              <a:ext cx="3013200" cy="492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Shared Responsibility</a:t>
              </a:r>
              <a:endParaRPr sz="2000" b="0" i="0" u="none" strike="noStrike" cap="none">
                <a:solidFill>
                  <a:schemeClr val="dk1"/>
                </a:solidFill>
                <a:latin typeface="Arial"/>
                <a:ea typeface="Arial"/>
                <a:cs typeface="Arial"/>
                <a:sym typeface="Arial"/>
              </a:endParaRPr>
            </a:p>
          </p:txBody>
        </p:sp>
        <p:pic>
          <p:nvPicPr>
            <p:cNvPr id="394" name="Google Shape;394;g131a17bf9c4_0_62" descr="Handshake"/>
            <p:cNvPicPr preferRelativeResize="0"/>
            <p:nvPr/>
          </p:nvPicPr>
          <p:blipFill rotWithShape="1">
            <a:blip r:embed="rId4">
              <a:alphaModFix/>
            </a:blip>
            <a:srcRect/>
            <a:stretch/>
          </p:blipFill>
          <p:spPr>
            <a:xfrm>
              <a:off x="1881673" y="2912352"/>
              <a:ext cx="786015" cy="690000"/>
            </a:xfrm>
            <a:prstGeom prst="rect">
              <a:avLst/>
            </a:prstGeom>
            <a:noFill/>
            <a:ln>
              <a:noFill/>
            </a:ln>
          </p:spPr>
        </p:pic>
      </p:grpSp>
      <p:grpSp>
        <p:nvGrpSpPr>
          <p:cNvPr id="395" name="Google Shape;395;g131a17bf9c4_0_62"/>
          <p:cNvGrpSpPr/>
          <p:nvPr/>
        </p:nvGrpSpPr>
        <p:grpSpPr>
          <a:xfrm>
            <a:off x="8058000" y="2595079"/>
            <a:ext cx="3520102" cy="812750"/>
            <a:chOff x="6641925" y="2706979"/>
            <a:chExt cx="3520102" cy="812750"/>
          </a:xfrm>
        </p:grpSpPr>
        <p:sp>
          <p:nvSpPr>
            <p:cNvPr id="396" name="Google Shape;396;g131a17bf9c4_0_62"/>
            <p:cNvSpPr txBox="1"/>
            <p:nvPr/>
          </p:nvSpPr>
          <p:spPr>
            <a:xfrm>
              <a:off x="6641925" y="2884850"/>
              <a:ext cx="3291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Linked to Learning</a:t>
              </a:r>
              <a:endParaRPr sz="1800" b="0" i="0" u="none" strike="noStrike" cap="none">
                <a:solidFill>
                  <a:schemeClr val="dk1"/>
                </a:solidFill>
                <a:latin typeface="Arial"/>
                <a:ea typeface="Arial"/>
                <a:cs typeface="Arial"/>
                <a:sym typeface="Arial"/>
              </a:endParaRPr>
            </a:p>
          </p:txBody>
        </p:sp>
        <p:pic>
          <p:nvPicPr>
            <p:cNvPr id="397" name="Google Shape;397;g131a17bf9c4_0_62" descr="Classroom"/>
            <p:cNvPicPr preferRelativeResize="0"/>
            <p:nvPr/>
          </p:nvPicPr>
          <p:blipFill rotWithShape="1">
            <a:blip r:embed="rId5">
              <a:alphaModFix/>
            </a:blip>
            <a:srcRect/>
            <a:stretch/>
          </p:blipFill>
          <p:spPr>
            <a:xfrm>
              <a:off x="9236227" y="2706979"/>
              <a:ext cx="925800" cy="812750"/>
            </a:xfrm>
            <a:prstGeom prst="rect">
              <a:avLst/>
            </a:prstGeom>
            <a:noFill/>
            <a:ln>
              <a:noFill/>
            </a:ln>
          </p:spPr>
        </p:pic>
      </p:grpSp>
      <p:grpSp>
        <p:nvGrpSpPr>
          <p:cNvPr id="398" name="Google Shape;398;g131a17bf9c4_0_62"/>
          <p:cNvGrpSpPr/>
          <p:nvPr/>
        </p:nvGrpSpPr>
        <p:grpSpPr>
          <a:xfrm>
            <a:off x="7509200" y="4783605"/>
            <a:ext cx="4068902" cy="1062845"/>
            <a:chOff x="7914720" y="4592382"/>
            <a:chExt cx="3720989" cy="707950"/>
          </a:xfrm>
        </p:grpSpPr>
        <p:sp>
          <p:nvSpPr>
            <p:cNvPr id="399" name="Google Shape;399;g131a17bf9c4_0_62"/>
            <p:cNvSpPr txBox="1"/>
            <p:nvPr/>
          </p:nvSpPr>
          <p:spPr>
            <a:xfrm>
              <a:off x="7914720" y="4669611"/>
              <a:ext cx="3219000" cy="55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Increased Student Academic Achievement</a:t>
              </a:r>
              <a:endParaRPr sz="1800" b="0" i="0" u="none" strike="noStrike" cap="none">
                <a:solidFill>
                  <a:schemeClr val="dk1"/>
                </a:solidFill>
                <a:latin typeface="Arial"/>
                <a:ea typeface="Arial"/>
                <a:cs typeface="Arial"/>
                <a:sym typeface="Arial"/>
              </a:endParaRPr>
            </a:p>
          </p:txBody>
        </p:sp>
        <p:pic>
          <p:nvPicPr>
            <p:cNvPr id="400" name="Google Shape;400;g131a17bf9c4_0_62" descr="Bar graph with upward trend"/>
            <p:cNvPicPr preferRelativeResize="0"/>
            <p:nvPr/>
          </p:nvPicPr>
          <p:blipFill rotWithShape="1">
            <a:blip r:embed="rId6">
              <a:alphaModFix/>
            </a:blip>
            <a:srcRect/>
            <a:stretch/>
          </p:blipFill>
          <p:spPr>
            <a:xfrm>
              <a:off x="10829295" y="4592382"/>
              <a:ext cx="806414" cy="707950"/>
            </a:xfrm>
            <a:prstGeom prst="rect">
              <a:avLst/>
            </a:prstGeom>
            <a:noFill/>
            <a:ln>
              <a:noFill/>
            </a:ln>
          </p:spPr>
        </p:pic>
      </p:grpSp>
      <p:sp>
        <p:nvSpPr>
          <p:cNvPr id="401" name="Google Shape;401;g131a17bf9c4_0_62"/>
          <p:cNvSpPr txBox="1"/>
          <p:nvPr/>
        </p:nvSpPr>
        <p:spPr>
          <a:xfrm>
            <a:off x="5296500" y="3320325"/>
            <a:ext cx="151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02" name="Google Shape;402;g131a17bf9c4_0_62"/>
          <p:cNvGrpSpPr/>
          <p:nvPr/>
        </p:nvGrpSpPr>
        <p:grpSpPr>
          <a:xfrm>
            <a:off x="2972700" y="2165050"/>
            <a:ext cx="6051259" cy="4538425"/>
            <a:chOff x="3027475" y="2124350"/>
            <a:chExt cx="6051259" cy="4538425"/>
          </a:xfrm>
        </p:grpSpPr>
        <p:pic>
          <p:nvPicPr>
            <p:cNvPr id="403" name="Google Shape;403;g131a17bf9c4_0_62"/>
            <p:cNvPicPr preferRelativeResize="0"/>
            <p:nvPr/>
          </p:nvPicPr>
          <p:blipFill rotWithShape="1">
            <a:blip r:embed="rId7">
              <a:alphaModFix/>
            </a:blip>
            <a:srcRect/>
            <a:stretch/>
          </p:blipFill>
          <p:spPr>
            <a:xfrm>
              <a:off x="3027475" y="2124350"/>
              <a:ext cx="6051259" cy="4538425"/>
            </a:xfrm>
            <a:prstGeom prst="rect">
              <a:avLst/>
            </a:prstGeom>
            <a:noFill/>
            <a:ln>
              <a:noFill/>
            </a:ln>
          </p:spPr>
        </p:pic>
        <p:sp>
          <p:nvSpPr>
            <p:cNvPr id="404" name="Google Shape;404;g131a17bf9c4_0_62"/>
            <p:cNvSpPr/>
            <p:nvPr/>
          </p:nvSpPr>
          <p:spPr>
            <a:xfrm>
              <a:off x="5198875" y="3613200"/>
              <a:ext cx="1848953" cy="118394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School-Parent</a:t>
              </a:r>
              <a:br>
                <a:rPr b="0" i="0">
                  <a:ln w="9525" cap="flat" cmpd="sng">
                    <a:solidFill>
                      <a:schemeClr val="dk2"/>
                    </a:solidFill>
                    <a:prstDash val="solid"/>
                    <a:round/>
                    <a:headEnd type="none" w="sm" len="sm"/>
                    <a:tailEnd type="none" w="sm" len="sm"/>
                  </a:ln>
                  <a:solidFill>
                    <a:schemeClr val="lt2"/>
                  </a:solidFill>
                  <a:latin typeface="Arial"/>
                </a:rPr>
              </a:br>
              <a:r>
                <a:rPr b="0" i="0">
                  <a:ln w="9525" cap="flat" cmpd="sng">
                    <a:solidFill>
                      <a:schemeClr val="dk2"/>
                    </a:solidFill>
                    <a:prstDash val="solid"/>
                    <a:round/>
                    <a:headEnd type="none" w="sm" len="sm"/>
                    <a:tailEnd type="none" w="sm" len="sm"/>
                  </a:ln>
                  <a:solidFill>
                    <a:schemeClr val="lt2"/>
                  </a:solidFill>
                  <a:latin typeface="Arial"/>
                </a:rPr>
                <a:t>Compact</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31a17bf9c4_0_72"/>
          <p:cNvSpPr txBox="1"/>
          <p:nvPr/>
        </p:nvSpPr>
        <p:spPr>
          <a:xfrm>
            <a:off x="116550" y="1922450"/>
            <a:ext cx="11958900" cy="616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3200"/>
              <a:buFont typeface="Calibri"/>
              <a:buNone/>
            </a:pPr>
            <a:r>
              <a:rPr lang="en-US" sz="3100" b="1" i="0" u="none" strike="noStrike" cap="none">
                <a:solidFill>
                  <a:schemeClr val="dk1"/>
                </a:solidFill>
                <a:latin typeface="Calibri"/>
                <a:ea typeface="Calibri"/>
                <a:cs typeface="Calibri"/>
                <a:sym typeface="Calibri"/>
              </a:rPr>
              <a:t>What Opportunities Does The School Provide For Family Engagement?</a:t>
            </a:r>
            <a:endParaRPr sz="3100" b="1" i="0" u="none" strike="noStrike" cap="none">
              <a:solidFill>
                <a:schemeClr val="dk1"/>
              </a:solidFill>
              <a:latin typeface="Calibri"/>
              <a:ea typeface="Calibri"/>
              <a:cs typeface="Calibri"/>
              <a:sym typeface="Calibri"/>
            </a:endParaRPr>
          </a:p>
        </p:txBody>
      </p:sp>
      <p:sp>
        <p:nvSpPr>
          <p:cNvPr id="419" name="Google Shape;419;g131a17bf9c4_0_72"/>
          <p:cNvSpPr txBox="1"/>
          <p:nvPr/>
        </p:nvSpPr>
        <p:spPr>
          <a:xfrm>
            <a:off x="3246425" y="2666625"/>
            <a:ext cx="8664000" cy="3862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Walnut Creek Elementary</a:t>
            </a:r>
            <a:r>
              <a:rPr lang="en-US" sz="2400" b="0" i="0" u="none" strike="noStrike" cap="none" dirty="0">
                <a:solidFill>
                  <a:schemeClr val="dk1"/>
                </a:solidFill>
                <a:latin typeface="Calibri"/>
                <a:ea typeface="Calibri"/>
                <a:cs typeface="Calibri"/>
                <a:sym typeface="Calibri"/>
              </a:rPr>
              <a:t> opportunities for family engagement, parent and family workshops, volunteer opportunities, and parent decision-making meetings are listed below:</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Gill Sans"/>
              <a:buNone/>
            </a:pPr>
            <a:endParaRPr sz="11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Curriculum Night: October 02, 2024</a:t>
            </a:r>
          </a:p>
          <a:p>
            <a:pPr marL="342900" marR="0" lvl="0" indent="-342900" algn="l" rtl="0">
              <a:lnSpc>
                <a:spcPct val="100000"/>
              </a:lnSpc>
              <a:spcBef>
                <a:spcPts val="0"/>
              </a:spcBef>
              <a:spcAft>
                <a:spcPts val="0"/>
              </a:spcAft>
              <a:buClr>
                <a:schemeClr val="dk1"/>
              </a:buClr>
              <a:buSzPts val="2400"/>
              <a:buFont typeface="Courier New"/>
              <a:buChar char="o"/>
            </a:pPr>
            <a:r>
              <a:rPr lang="en-US" sz="2400" dirty="0">
                <a:solidFill>
                  <a:schemeClr val="dk1"/>
                </a:solidFill>
                <a:latin typeface="Calibri"/>
                <a:ea typeface="Calibri"/>
                <a:cs typeface="Calibri"/>
                <a:sym typeface="Calibri"/>
              </a:rPr>
              <a:t>Conference: Month of October 2024- </a:t>
            </a:r>
            <a:r>
              <a:rPr lang="en-US" sz="2400" dirty="0">
                <a:solidFill>
                  <a:srgbClr val="0C12FC"/>
                </a:solidFill>
                <a:latin typeface="Calibri"/>
                <a:ea typeface="Calibri"/>
                <a:cs typeface="Calibri"/>
                <a:sym typeface="Calibri"/>
              </a:rPr>
              <a:t>Sign ups will begin at Curriculum Night Wednesday</a:t>
            </a:r>
          </a:p>
          <a:p>
            <a:pPr marL="342900" marR="0" lvl="0" indent="-342900" algn="l" rtl="0">
              <a:lnSpc>
                <a:spcPct val="100000"/>
              </a:lnSpc>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Math Night: October 25,2024</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Saturday Parent University: January 2025</a:t>
            </a:r>
          </a:p>
          <a:p>
            <a:pPr marL="342900" marR="0" lvl="0" indent="-342900" algn="l" rtl="0">
              <a:lnSpc>
                <a:spcPct val="100000"/>
              </a:lnSpc>
              <a:spcBef>
                <a:spcPts val="0"/>
              </a:spcBef>
              <a:spcAft>
                <a:spcPts val="0"/>
              </a:spcAft>
              <a:buClr>
                <a:schemeClr val="dk1"/>
              </a:buClr>
              <a:buSzPts val="2400"/>
              <a:buFont typeface="Courier New"/>
              <a:buChar char="o"/>
            </a:pPr>
            <a:r>
              <a:rPr lang="en-US" sz="2400" dirty="0">
                <a:solidFill>
                  <a:schemeClr val="dk1"/>
                </a:solidFill>
                <a:latin typeface="Calibri"/>
                <a:ea typeface="Calibri"/>
                <a:cs typeface="Calibri"/>
                <a:sym typeface="Calibri"/>
              </a:rPr>
              <a:t>Literacy Night: March 2025</a:t>
            </a:r>
            <a:endParaRPr sz="24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420" name="Google Shape;420;g131a17bf9c4_0_72"/>
          <p:cNvPicPr preferRelativeResize="0"/>
          <p:nvPr/>
        </p:nvPicPr>
        <p:blipFill rotWithShape="1">
          <a:blip r:embed="rId3">
            <a:alphaModFix/>
          </a:blip>
          <a:srcRect l="65351"/>
          <a:stretch/>
        </p:blipFill>
        <p:spPr>
          <a:xfrm>
            <a:off x="781450" y="2666625"/>
            <a:ext cx="2294125" cy="331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31a17bf9c4_0_666"/>
          <p:cNvSpPr txBox="1"/>
          <p:nvPr/>
        </p:nvSpPr>
        <p:spPr>
          <a:xfrm>
            <a:off x="230573" y="2208621"/>
            <a:ext cx="9858650" cy="3409500"/>
          </a:xfrm>
          <a:prstGeom prst="rect">
            <a:avLst/>
          </a:prstGeom>
          <a:noFill/>
          <a:ln>
            <a:noFill/>
          </a:ln>
        </p:spPr>
        <p:txBody>
          <a:bodyPr spcFirstLastPara="1" wrap="square" lIns="91425" tIns="45700" rIns="91425" bIns="45700" anchor="t" anchorCtr="0">
            <a:noAutofit/>
          </a:bodyPr>
          <a:lstStyle/>
          <a:p>
            <a:pPr marL="306000" marR="0" lvl="0" indent="-306000" algn="l" rtl="0">
              <a:lnSpc>
                <a:spcPct val="100000"/>
              </a:lnSpc>
              <a:spcBef>
                <a:spcPts val="0"/>
              </a:spcBef>
              <a:spcAft>
                <a:spcPts val="0"/>
              </a:spcAft>
              <a:buClr>
                <a:schemeClr val="dk1"/>
              </a:buClr>
              <a:buSzPts val="2576"/>
              <a:buFont typeface="Courier New"/>
              <a:buChar char="o"/>
            </a:pPr>
            <a:r>
              <a:rPr lang="en-US" sz="2500" b="1" dirty="0">
                <a:solidFill>
                  <a:schemeClr val="dk1"/>
                </a:solidFill>
                <a:highlight>
                  <a:srgbClr val="FFFF00"/>
                </a:highlight>
                <a:latin typeface="Calibri"/>
                <a:ea typeface="Calibri"/>
                <a:cs typeface="Calibri"/>
                <a:sym typeface="Calibri"/>
              </a:rPr>
              <a:t>Contact your child’s teacher first. </a:t>
            </a:r>
            <a:r>
              <a:rPr lang="en-US" sz="2500" dirty="0">
                <a:solidFill>
                  <a:schemeClr val="dk1"/>
                </a:solidFill>
                <a:latin typeface="Calibri"/>
                <a:ea typeface="Calibri"/>
                <a:cs typeface="Calibri"/>
                <a:sym typeface="Calibri"/>
              </a:rPr>
              <a:t>This can be done via phone call, dojo, or email. Please give teachers </a:t>
            </a:r>
            <a:r>
              <a:rPr lang="en-US" sz="2500" b="1" u="sng" dirty="0">
                <a:solidFill>
                  <a:srgbClr val="0C12FC"/>
                </a:solidFill>
                <a:latin typeface="Calibri"/>
                <a:ea typeface="Calibri"/>
                <a:cs typeface="Calibri"/>
                <a:sym typeface="Calibri"/>
              </a:rPr>
              <a:t>24 hours </a:t>
            </a:r>
            <a:r>
              <a:rPr lang="en-US" sz="2500" dirty="0">
                <a:solidFill>
                  <a:schemeClr val="dk1"/>
                </a:solidFill>
                <a:latin typeface="Calibri"/>
                <a:ea typeface="Calibri"/>
                <a:cs typeface="Calibri"/>
                <a:sym typeface="Calibri"/>
              </a:rPr>
              <a:t>to respond unless its an emergency. Teachers cannot be pulled out of class to have impromptu conferences you will have to make an appointment.</a:t>
            </a:r>
            <a:br>
              <a:rPr lang="en-US" sz="2500" dirty="0">
                <a:solidFill>
                  <a:schemeClr val="dk1"/>
                </a:solidFill>
                <a:latin typeface="Calibri"/>
                <a:ea typeface="Calibri"/>
                <a:cs typeface="Calibri"/>
                <a:sym typeface="Calibri"/>
              </a:rPr>
            </a:br>
            <a:endParaRPr lang="en-US" sz="2500" b="0" i="0" u="none" strike="noStrike" cap="none" dirty="0">
              <a:solidFill>
                <a:schemeClr val="dk1"/>
              </a:solidFill>
              <a:latin typeface="Calibri"/>
              <a:ea typeface="Calibri"/>
              <a:cs typeface="Calibri"/>
              <a:sym typeface="Calibri"/>
            </a:endParaRPr>
          </a:p>
          <a:p>
            <a:pPr marL="306000" marR="0" lvl="0" indent="-306000" algn="l" rtl="0">
              <a:lnSpc>
                <a:spcPct val="100000"/>
              </a:lnSpc>
              <a:spcBef>
                <a:spcPts val="0"/>
              </a:spcBef>
              <a:spcAft>
                <a:spcPts val="0"/>
              </a:spcAft>
              <a:buClr>
                <a:schemeClr val="dk1"/>
              </a:buClr>
              <a:buSzPts val="2576"/>
              <a:buFont typeface="Courier New"/>
              <a:buChar char="o"/>
            </a:pPr>
            <a:r>
              <a:rPr lang="en-US" sz="2500" b="0" i="0" u="none" strike="noStrike" cap="none" dirty="0">
                <a:solidFill>
                  <a:schemeClr val="dk1"/>
                </a:solidFill>
                <a:latin typeface="Calibri"/>
                <a:ea typeface="Calibri"/>
                <a:cs typeface="Calibri"/>
                <a:sym typeface="Calibri"/>
              </a:rPr>
              <a:t>Walnut Creek Elementary </a:t>
            </a:r>
            <a:r>
              <a:rPr lang="en-US" sz="2500" b="0" i="0" u="none" strike="noStrike" cap="none" dirty="0">
                <a:solidFill>
                  <a:schemeClr val="dk1"/>
                </a:solidFill>
                <a:latin typeface="Calibri"/>
                <a:ea typeface="Calibri"/>
                <a:cs typeface="Calibri"/>
                <a:sym typeface="Calibri"/>
                <a:hlinkClick r:id="rId3"/>
              </a:rPr>
              <a:t>https://www.henry.k12.ga.us/wc</a:t>
            </a:r>
            <a:r>
              <a:rPr lang="en-US" sz="2500" b="0" i="0" u="none" strike="noStrike" cap="none" dirty="0">
                <a:solidFill>
                  <a:schemeClr val="dk1"/>
                </a:solidFill>
                <a:latin typeface="Calibri"/>
                <a:ea typeface="Calibri"/>
                <a:cs typeface="Calibri"/>
                <a:sym typeface="Calibri"/>
              </a:rPr>
              <a:t>                          (770)288-8561</a:t>
            </a:r>
            <a:endParaRPr sz="2500" b="0" i="0" u="none" strike="noStrike" cap="none" dirty="0">
              <a:solidFill>
                <a:schemeClr val="dk1"/>
              </a:solidFill>
              <a:latin typeface="Arial"/>
              <a:ea typeface="Arial"/>
              <a:cs typeface="Arial"/>
              <a:sym typeface="Arial"/>
            </a:endParaRPr>
          </a:p>
          <a:p>
            <a:pPr marL="306000" marR="0" lvl="0" indent="-306000" algn="l" rtl="0">
              <a:lnSpc>
                <a:spcPct val="100000"/>
              </a:lnSpc>
              <a:spcBef>
                <a:spcPts val="1160"/>
              </a:spcBef>
              <a:spcAft>
                <a:spcPts val="0"/>
              </a:spcAft>
              <a:buClr>
                <a:schemeClr val="dk1"/>
              </a:buClr>
              <a:buSzPts val="2576"/>
              <a:buFont typeface="Courier New"/>
              <a:buChar char="o"/>
            </a:pPr>
            <a:r>
              <a:rPr lang="en-US" sz="2500" b="0" i="0" u="none" strike="noStrike" cap="none" dirty="0">
                <a:solidFill>
                  <a:schemeClr val="dk1"/>
                </a:solidFill>
                <a:latin typeface="Calibri"/>
                <a:ea typeface="Calibri"/>
                <a:cs typeface="Calibri"/>
                <a:sym typeface="Calibri"/>
              </a:rPr>
              <a:t>Nikjovnia Parks, Family Engagement Liaison </a:t>
            </a:r>
            <a:r>
              <a:rPr lang="en-US" sz="2500" b="0" i="0" u="none" strike="noStrike" cap="none" dirty="0">
                <a:solidFill>
                  <a:schemeClr val="dk1"/>
                </a:solidFill>
                <a:latin typeface="Calibri"/>
                <a:ea typeface="Calibri"/>
                <a:cs typeface="Calibri"/>
                <a:sym typeface="Calibri"/>
                <a:hlinkClick r:id="rId4"/>
              </a:rPr>
              <a:t>nikjovnia.parks@henry.k12.ga.us</a:t>
            </a:r>
            <a:r>
              <a:rPr lang="en-US" sz="2500" b="0" i="0" u="none" strike="noStrike" cap="none" dirty="0">
                <a:solidFill>
                  <a:schemeClr val="dk1"/>
                </a:solidFill>
                <a:latin typeface="Calibri"/>
                <a:ea typeface="Calibri"/>
                <a:cs typeface="Calibri"/>
                <a:sym typeface="Calibri"/>
              </a:rPr>
              <a:t>             </a:t>
            </a:r>
          </a:p>
          <a:p>
            <a:pPr marL="306000" marR="0" lvl="0" indent="-306000" algn="l" rtl="0">
              <a:lnSpc>
                <a:spcPct val="100000"/>
              </a:lnSpc>
              <a:spcBef>
                <a:spcPts val="1160"/>
              </a:spcBef>
              <a:spcAft>
                <a:spcPts val="0"/>
              </a:spcAft>
              <a:buClr>
                <a:schemeClr val="dk1"/>
              </a:buClr>
              <a:buSzPts val="2576"/>
              <a:buFont typeface="Courier New"/>
              <a:buChar char="o"/>
            </a:pPr>
            <a:r>
              <a:rPr lang="en-US" sz="2500" b="0" i="0" u="none" strike="noStrike" cap="none" dirty="0">
                <a:solidFill>
                  <a:schemeClr val="dk1"/>
                </a:solidFill>
                <a:latin typeface="Calibri"/>
                <a:ea typeface="Calibri"/>
                <a:cs typeface="Calibri"/>
                <a:sym typeface="Calibri"/>
              </a:rPr>
              <a:t>(770)288-8561 ext. 51126</a:t>
            </a:r>
          </a:p>
          <a:p>
            <a:pPr marR="0" lvl="0" algn="l" rtl="0">
              <a:lnSpc>
                <a:spcPct val="100000"/>
              </a:lnSpc>
              <a:spcBef>
                <a:spcPts val="1160"/>
              </a:spcBef>
              <a:spcAft>
                <a:spcPts val="0"/>
              </a:spcAft>
              <a:buClr>
                <a:schemeClr val="dk1"/>
              </a:buClr>
              <a:buSzPts val="2576"/>
            </a:pPr>
            <a:endParaRPr sz="2800" b="0" i="0" u="none" strike="noStrike" cap="none" dirty="0">
              <a:solidFill>
                <a:schemeClr val="dk1"/>
              </a:solidFill>
              <a:latin typeface="Calibri"/>
              <a:ea typeface="Calibri"/>
              <a:cs typeface="Calibri"/>
              <a:sym typeface="Calibri"/>
            </a:endParaRPr>
          </a:p>
          <a:p>
            <a:pPr marL="306000" marR="0" lvl="0" indent="-200844" algn="l" rtl="0">
              <a:lnSpc>
                <a:spcPct val="100000"/>
              </a:lnSpc>
              <a:spcBef>
                <a:spcPts val="960"/>
              </a:spcBef>
              <a:spcAft>
                <a:spcPts val="0"/>
              </a:spcAft>
              <a:buClr>
                <a:srgbClr val="6B1F33"/>
              </a:buClr>
              <a:buSzPts val="1656"/>
              <a:buFont typeface="Courier New"/>
              <a:buNone/>
            </a:pPr>
            <a:endParaRPr sz="1800" b="0" i="0" u="none" strike="noStrike" cap="none" dirty="0">
              <a:solidFill>
                <a:schemeClr val="dk1"/>
              </a:solidFill>
              <a:latin typeface="Calibri"/>
              <a:ea typeface="Calibri"/>
              <a:cs typeface="Calibri"/>
              <a:sym typeface="Calibri"/>
            </a:endParaRPr>
          </a:p>
        </p:txBody>
      </p:sp>
      <p:sp>
        <p:nvSpPr>
          <p:cNvPr id="427" name="Google Shape;427;g131a17bf9c4_0_666"/>
          <p:cNvSpPr txBox="1">
            <a:spLocks noGrp="1"/>
          </p:cNvSpPr>
          <p:nvPr>
            <p:ph type="title"/>
          </p:nvPr>
        </p:nvSpPr>
        <p:spPr>
          <a:xfrm>
            <a:off x="128700" y="1366652"/>
            <a:ext cx="11934600" cy="663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2800" b="1" dirty="0"/>
              <a:t>How do I contact the school/teacher with questions</a:t>
            </a:r>
            <a:endParaRPr sz="4000" b="1" dirty="0"/>
          </a:p>
        </p:txBody>
      </p:sp>
      <p:pic>
        <p:nvPicPr>
          <p:cNvPr id="428" name="Google Shape;428;g131a17bf9c4_0_666"/>
          <p:cNvPicPr preferRelativeResize="0"/>
          <p:nvPr/>
        </p:nvPicPr>
        <p:blipFill rotWithShape="1">
          <a:blip r:embed="rId5">
            <a:alphaModFix/>
          </a:blip>
          <a:srcRect/>
          <a:stretch/>
        </p:blipFill>
        <p:spPr>
          <a:xfrm>
            <a:off x="10448818" y="4191856"/>
            <a:ext cx="1405632" cy="1981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3f89dd6d6e_0_0"/>
          <p:cNvSpPr txBox="1"/>
          <p:nvPr/>
        </p:nvSpPr>
        <p:spPr>
          <a:xfrm>
            <a:off x="326175" y="1673525"/>
            <a:ext cx="6048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School Staff Introductions</a:t>
            </a:r>
            <a:endParaRPr sz="1400" b="1" i="0" u="none" strike="noStrike" cap="none">
              <a:solidFill>
                <a:srgbClr val="000000"/>
              </a:solidFill>
              <a:latin typeface="Arial"/>
              <a:ea typeface="Arial"/>
              <a:cs typeface="Arial"/>
              <a:sym typeface="Arial"/>
            </a:endParaRPr>
          </a:p>
        </p:txBody>
      </p:sp>
      <p:sp>
        <p:nvSpPr>
          <p:cNvPr id="241" name="Google Shape;241;g13f89dd6d6e_0_0"/>
          <p:cNvSpPr txBox="1"/>
          <p:nvPr/>
        </p:nvSpPr>
        <p:spPr>
          <a:xfrm>
            <a:off x="4280350" y="2650525"/>
            <a:ext cx="7229700" cy="29862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Calibri"/>
              <a:buAutoNum type="arabicPeriod"/>
            </a:pPr>
            <a:r>
              <a:rPr lang="en-US" sz="2800">
                <a:solidFill>
                  <a:schemeClr val="dk1"/>
                </a:solidFill>
                <a:latin typeface="Calibri"/>
                <a:ea typeface="Calibri"/>
                <a:cs typeface="Calibri"/>
                <a:sym typeface="Calibri"/>
              </a:rPr>
              <a:t>Tamika Knighton, Principal</a:t>
            </a:r>
            <a:endParaRPr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457200" marR="0" lvl="0" indent="-342900" algn="l" rtl="0">
              <a:lnSpc>
                <a:spcPct val="150000"/>
              </a:lnSpc>
              <a:spcBef>
                <a:spcPts val="0"/>
              </a:spcBef>
              <a:spcAft>
                <a:spcPts val="0"/>
              </a:spcAft>
              <a:buClr>
                <a:schemeClr val="dk1"/>
              </a:buClr>
              <a:buSzPts val="1800"/>
              <a:buFont typeface="Calibri"/>
              <a:buAutoNum type="arabicPeriod"/>
            </a:pPr>
            <a:r>
              <a:rPr lang="en-US" sz="2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Sheri Bibbs, K-2nd Asst Principal</a:t>
            </a:r>
            <a:endParaRPr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marR="0" lvl="0" indent="-342900" algn="l" rtl="0">
              <a:lnSpc>
                <a:spcPct val="150000"/>
              </a:lnSpc>
              <a:spcBef>
                <a:spcPts val="0"/>
              </a:spcBef>
              <a:spcAft>
                <a:spcPts val="0"/>
              </a:spcAft>
              <a:buClr>
                <a:schemeClr val="dk1"/>
              </a:buClr>
              <a:buSzPts val="1800"/>
              <a:buFont typeface="Calibri"/>
              <a:buAutoNum type="arabicPeriod"/>
            </a:pPr>
            <a:r>
              <a:rPr lang="en-US" sz="2800">
                <a:solidFill>
                  <a:schemeClr val="dk1"/>
                </a:solidFill>
                <a:latin typeface="Calibri"/>
                <a:ea typeface="Calibri"/>
                <a:cs typeface="Calibri"/>
                <a:sym typeface="Calibri"/>
              </a:rPr>
              <a:t>Alecia Westbrooks, 3rd-5th Asst Principal</a:t>
            </a:r>
            <a:endParaRPr sz="2800" b="0" i="0" u="none" strike="noStrike" cap="none">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AutoNum type="arabicPeriod"/>
            </a:pPr>
            <a:r>
              <a:rPr lang="en-US" sz="2800">
                <a:solidFill>
                  <a:schemeClr val="dk1"/>
                </a:solidFill>
                <a:latin typeface="Calibri"/>
                <a:ea typeface="Calibri"/>
                <a:cs typeface="Calibri"/>
                <a:sym typeface="Calibri"/>
              </a:rPr>
              <a:t>Nikjovnia Parks, Family Engagement Liaison</a:t>
            </a:r>
            <a:endParaRPr sz="2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42" name="Google Shape;242;g13f89dd6d6e_0_0"/>
          <p:cNvPicPr preferRelativeResize="0"/>
          <p:nvPr/>
        </p:nvPicPr>
        <p:blipFill>
          <a:blip r:embed="rId3">
            <a:alphaModFix/>
          </a:blip>
          <a:stretch>
            <a:fillRect/>
          </a:stretch>
        </p:blipFill>
        <p:spPr>
          <a:xfrm>
            <a:off x="452428" y="2650525"/>
            <a:ext cx="2745322" cy="2656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g131a17bf9c4_0_666"/>
          <p:cNvSpPr txBox="1">
            <a:spLocks noGrp="1"/>
          </p:cNvSpPr>
          <p:nvPr>
            <p:ph type="title"/>
          </p:nvPr>
        </p:nvSpPr>
        <p:spPr>
          <a:xfrm>
            <a:off x="128700" y="3349565"/>
            <a:ext cx="11934600" cy="663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6000" b="1" dirty="0"/>
              <a:t>QUESTIONS</a:t>
            </a:r>
            <a:endParaRPr sz="6000" b="1" dirty="0"/>
          </a:p>
        </p:txBody>
      </p:sp>
      <p:pic>
        <p:nvPicPr>
          <p:cNvPr id="428" name="Google Shape;428;g131a17bf9c4_0_666"/>
          <p:cNvPicPr preferRelativeResize="0"/>
          <p:nvPr/>
        </p:nvPicPr>
        <p:blipFill rotWithShape="1">
          <a:blip r:embed="rId3">
            <a:alphaModFix/>
          </a:blip>
          <a:srcRect/>
          <a:stretch/>
        </p:blipFill>
        <p:spPr>
          <a:xfrm>
            <a:off x="10448818" y="4191856"/>
            <a:ext cx="1405632" cy="1981169"/>
          </a:xfrm>
          <a:prstGeom prst="rect">
            <a:avLst/>
          </a:prstGeom>
          <a:noFill/>
          <a:ln>
            <a:noFill/>
          </a:ln>
        </p:spPr>
      </p:pic>
    </p:spTree>
    <p:extLst>
      <p:ext uri="{BB962C8B-B14F-4D97-AF65-F5344CB8AC3E}">
        <p14:creationId xmlns:p14="http://schemas.microsoft.com/office/powerpoint/2010/main" val="229035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31a17bf9c4_0_662"/>
          <p:cNvSpPr txBox="1"/>
          <p:nvPr/>
        </p:nvSpPr>
        <p:spPr>
          <a:xfrm>
            <a:off x="190692" y="1751606"/>
            <a:ext cx="11029500" cy="10137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3200"/>
              <a:buFont typeface="Calibri"/>
              <a:buNone/>
            </a:pPr>
            <a:r>
              <a:rPr lang="en-US" sz="3200" b="1" i="0" u="none" strike="noStrike" cap="none">
                <a:solidFill>
                  <a:schemeClr val="dk1"/>
                </a:solidFill>
                <a:latin typeface="Calibri"/>
                <a:ea typeface="Calibri"/>
                <a:cs typeface="Calibri"/>
                <a:sym typeface="Calibri"/>
              </a:rPr>
              <a:t>Closing and Evaluation</a:t>
            </a:r>
            <a:endParaRPr sz="3200" b="1" i="0" u="none" strike="noStrike" cap="none">
              <a:solidFill>
                <a:schemeClr val="dk1"/>
              </a:solidFill>
              <a:latin typeface="Calibri"/>
              <a:ea typeface="Calibri"/>
              <a:cs typeface="Calibri"/>
              <a:sym typeface="Calibri"/>
            </a:endParaRPr>
          </a:p>
        </p:txBody>
      </p:sp>
      <p:grpSp>
        <p:nvGrpSpPr>
          <p:cNvPr id="435" name="Google Shape;435;g131a17bf9c4_0_662"/>
          <p:cNvGrpSpPr/>
          <p:nvPr/>
        </p:nvGrpSpPr>
        <p:grpSpPr>
          <a:xfrm>
            <a:off x="6308152" y="4175743"/>
            <a:ext cx="1650900" cy="2073000"/>
            <a:chOff x="5845815" y="3735228"/>
            <a:chExt cx="1650900" cy="2073000"/>
          </a:xfrm>
        </p:grpSpPr>
        <p:sp>
          <p:nvSpPr>
            <p:cNvPr id="436" name="Google Shape;436;g131a17bf9c4_0_662"/>
            <p:cNvSpPr/>
            <p:nvPr/>
          </p:nvSpPr>
          <p:spPr>
            <a:xfrm>
              <a:off x="5978425" y="4382028"/>
              <a:ext cx="1385700" cy="1426200"/>
            </a:xfrm>
            <a:prstGeom prst="curvedRightArrow">
              <a:avLst>
                <a:gd name="adj1" fmla="val 25000"/>
                <a:gd name="adj2" fmla="val 50000"/>
                <a:gd name="adj3" fmla="val 25000"/>
              </a:avLst>
            </a:prstGeom>
            <a:solidFill>
              <a:srgbClr val="F7C944"/>
            </a:solidFill>
            <a:ln w="2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sp>
          <p:nvSpPr>
            <p:cNvPr id="437" name="Google Shape;437;g131a17bf9c4_0_662"/>
            <p:cNvSpPr txBox="1"/>
            <p:nvPr/>
          </p:nvSpPr>
          <p:spPr>
            <a:xfrm>
              <a:off x="5845815" y="3735228"/>
              <a:ext cx="165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Scan Me</a:t>
              </a:r>
              <a:endParaRPr sz="1400" b="0" i="0" u="none" strike="noStrike" cap="none">
                <a:solidFill>
                  <a:srgbClr val="000000"/>
                </a:solidFill>
                <a:latin typeface="Arial"/>
                <a:ea typeface="Arial"/>
                <a:cs typeface="Arial"/>
                <a:sym typeface="Arial"/>
              </a:endParaRPr>
            </a:p>
          </p:txBody>
        </p:sp>
      </p:grpSp>
      <p:sp>
        <p:nvSpPr>
          <p:cNvPr id="438" name="Google Shape;438;g131a17bf9c4_0_662"/>
          <p:cNvSpPr txBox="1"/>
          <p:nvPr/>
        </p:nvSpPr>
        <p:spPr>
          <a:xfrm>
            <a:off x="190696" y="2513443"/>
            <a:ext cx="5463600" cy="3324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This survey is to evaluate the effectiveness of the meeting.</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Courier New"/>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Please access the survey at this link: </a:t>
            </a:r>
            <a:r>
              <a:rPr lang="en-US" sz="2400" b="0" i="0" u="none" strike="noStrike" cap="none" dirty="0">
                <a:solidFill>
                  <a:schemeClr val="dk1"/>
                </a:solidFill>
                <a:latin typeface="Calibri"/>
                <a:ea typeface="Calibri"/>
                <a:cs typeface="Calibri"/>
                <a:sym typeface="Calibri"/>
                <a:hlinkClick r:id="rId3"/>
              </a:rPr>
              <a:t>https://tinyurl.com/WCEANNUAL-TITLEISY24-25</a:t>
            </a:r>
            <a:r>
              <a:rPr lang="en-US" sz="2400" b="0" i="0" u="none" strike="noStrike" cap="none" dirty="0">
                <a:solidFill>
                  <a:schemeClr val="dk1"/>
                </a:solidFill>
                <a:latin typeface="Calibri"/>
                <a:ea typeface="Calibri"/>
                <a:cs typeface="Calibri"/>
                <a:sym typeface="Calibri"/>
              </a:rPr>
              <a:t> or scan the QR code on the right with your device.</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439" name="Google Shape;439;g131a17bf9c4_0_662"/>
          <p:cNvPicPr preferRelativeResize="0"/>
          <p:nvPr/>
        </p:nvPicPr>
        <p:blipFill rotWithShape="1">
          <a:blip r:embed="rId4">
            <a:alphaModFix/>
          </a:blip>
          <a:srcRect/>
          <a:stretch/>
        </p:blipFill>
        <p:spPr>
          <a:xfrm>
            <a:off x="6069200" y="1531950"/>
            <a:ext cx="5565900" cy="2572051"/>
          </a:xfrm>
          <a:prstGeom prst="rect">
            <a:avLst/>
          </a:prstGeom>
          <a:noFill/>
          <a:ln>
            <a:noFill/>
          </a:ln>
        </p:spPr>
      </p:pic>
      <p:pic>
        <p:nvPicPr>
          <p:cNvPr id="2" name="Picture 1">
            <a:extLst>
              <a:ext uri="{FF2B5EF4-FFF2-40B4-BE49-F238E27FC236}">
                <a16:creationId xmlns:a16="http://schemas.microsoft.com/office/drawing/2014/main" id="{02791A27-8C58-A766-E5FA-3671B9EAAB50}"/>
              </a:ext>
            </a:extLst>
          </p:cNvPr>
          <p:cNvPicPr>
            <a:picLocks noChangeAspect="1"/>
          </p:cNvPicPr>
          <p:nvPr/>
        </p:nvPicPr>
        <p:blipFill>
          <a:blip r:embed="rId5"/>
          <a:stretch>
            <a:fillRect/>
          </a:stretch>
        </p:blipFill>
        <p:spPr>
          <a:xfrm>
            <a:off x="8196331" y="4223328"/>
            <a:ext cx="2160875" cy="2160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31a17bf9c4_0_658"/>
          <p:cNvSpPr txBox="1"/>
          <p:nvPr/>
        </p:nvSpPr>
        <p:spPr>
          <a:xfrm>
            <a:off x="653850" y="2182520"/>
            <a:ext cx="10884300" cy="326240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5000" b="1" i="0" u="none" strike="noStrike" cap="none" dirty="0">
                <a:solidFill>
                  <a:srgbClr val="000000"/>
                </a:solidFill>
                <a:latin typeface="Caveat"/>
                <a:ea typeface="Caveat"/>
                <a:cs typeface="Caveat"/>
                <a:sym typeface="Caveat"/>
              </a:rPr>
              <a:t>Thank you for coming. We appreciate your presence.</a:t>
            </a:r>
          </a:p>
          <a:p>
            <a:pPr marL="0" marR="0" lvl="0" indent="0" algn="ctr" rtl="0">
              <a:lnSpc>
                <a:spcPct val="100000"/>
              </a:lnSpc>
              <a:spcBef>
                <a:spcPts val="0"/>
              </a:spcBef>
              <a:spcAft>
                <a:spcPts val="0"/>
              </a:spcAft>
              <a:buClr>
                <a:srgbClr val="000000"/>
              </a:buClr>
              <a:buSzPts val="3000"/>
              <a:buFont typeface="Arial"/>
              <a:buNone/>
            </a:pPr>
            <a:endParaRPr sz="5000" b="1" i="0" u="none" strike="noStrike" cap="none" dirty="0">
              <a:solidFill>
                <a:srgbClr val="000000"/>
              </a:solidFill>
              <a:latin typeface="Caveat"/>
              <a:ea typeface="Caveat"/>
              <a:cs typeface="Caveat"/>
              <a:sym typeface="Caveat"/>
            </a:endParaRPr>
          </a:p>
          <a:p>
            <a:pPr marL="0" marR="0" lvl="0" indent="0" algn="ctr" rtl="0">
              <a:lnSpc>
                <a:spcPct val="100000"/>
              </a:lnSpc>
              <a:spcBef>
                <a:spcPts val="0"/>
              </a:spcBef>
              <a:spcAft>
                <a:spcPts val="0"/>
              </a:spcAft>
              <a:buClr>
                <a:srgbClr val="000000"/>
              </a:buClr>
              <a:buSzPts val="3000"/>
              <a:buFont typeface="Arial"/>
              <a:buNone/>
            </a:pPr>
            <a:r>
              <a:rPr lang="en-US" sz="5000" b="1" i="0" u="none" strike="noStrike" cap="none" dirty="0">
                <a:solidFill>
                  <a:srgbClr val="000000"/>
                </a:solidFill>
                <a:latin typeface="Caveat"/>
                <a:ea typeface="Caveat"/>
                <a:cs typeface="Caveat"/>
                <a:sym typeface="Caveat"/>
              </a:rPr>
              <a:t>Have a good evening</a:t>
            </a:r>
            <a:endParaRPr sz="5000" b="1" i="0" u="none" strike="noStrike" cap="none" dirty="0">
              <a:solidFill>
                <a:srgbClr val="000000"/>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13f8e1f6c75_2_80" descr="Graphical user interface, text, applicatio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Frame 1">
            <a:extLst>
              <a:ext uri="{FF2B5EF4-FFF2-40B4-BE49-F238E27FC236}">
                <a16:creationId xmlns:a16="http://schemas.microsoft.com/office/drawing/2014/main" id="{AB0830A7-9786-401C-9D79-C5C093D93CB3}"/>
              </a:ext>
            </a:extLst>
          </p:cNvPr>
          <p:cNvSpPr/>
          <p:nvPr/>
        </p:nvSpPr>
        <p:spPr>
          <a:xfrm>
            <a:off x="3246634" y="2568539"/>
            <a:ext cx="3935002" cy="308225"/>
          </a:xfrm>
          <a:prstGeom prst="frame">
            <a:avLst/>
          </a:prstGeom>
          <a:solidFill>
            <a:srgbClr val="0C1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f3f58dc774_2_69"/>
          <p:cNvSpPr txBox="1"/>
          <p:nvPr/>
        </p:nvSpPr>
        <p:spPr>
          <a:xfrm>
            <a:off x="169725" y="1647450"/>
            <a:ext cx="6048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Objectives</a:t>
            </a:r>
            <a:endParaRPr sz="1400" b="1" i="0" u="none" strike="noStrike" cap="none">
              <a:solidFill>
                <a:srgbClr val="000000"/>
              </a:solidFill>
              <a:latin typeface="Arial"/>
              <a:ea typeface="Arial"/>
              <a:cs typeface="Arial"/>
              <a:sym typeface="Arial"/>
            </a:endParaRPr>
          </a:p>
        </p:txBody>
      </p:sp>
      <p:sp>
        <p:nvSpPr>
          <p:cNvPr id="255" name="Google Shape;255;gf3f58dc774_2_69"/>
          <p:cNvSpPr txBox="1"/>
          <p:nvPr/>
        </p:nvSpPr>
        <p:spPr>
          <a:xfrm>
            <a:off x="2988950" y="1647450"/>
            <a:ext cx="9066600" cy="4925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Calibri"/>
              <a:buAutoNum type="arabicPeriod"/>
            </a:pPr>
            <a:r>
              <a:rPr lang="en-US"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Understand what makes our school a Title I school including requirements, funding, and how our school participates in the Title I program</a:t>
            </a:r>
            <a:endParaRPr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marR="0" lvl="0" indent="-342900" algn="l" rtl="0">
              <a:lnSpc>
                <a:spcPct val="150000"/>
              </a:lnSpc>
              <a:spcBef>
                <a:spcPts val="0"/>
              </a:spcBef>
              <a:spcAft>
                <a:spcPts val="0"/>
              </a:spcAft>
              <a:buClr>
                <a:schemeClr val="dk1"/>
              </a:buClr>
              <a:buSzPts val="1800"/>
              <a:buFont typeface="Calibri"/>
              <a:buAutoNum type="arabicPeriod"/>
            </a:pPr>
            <a:r>
              <a:rPr lang="en-US"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Understand school provided resources such as Henry Teaching and Learning Standards (HTLS), assessment, parent resources, and staff contact information</a:t>
            </a:r>
            <a:endParaRPr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457200" marR="0" lvl="0" indent="-342900" algn="l" rtl="0">
              <a:lnSpc>
                <a:spcPct val="150000"/>
              </a:lnSpc>
              <a:spcBef>
                <a:spcPts val="0"/>
              </a:spcBef>
              <a:spcAft>
                <a:spcPts val="0"/>
              </a:spcAft>
              <a:buClr>
                <a:schemeClr val="dk1"/>
              </a:buClr>
              <a:buSzPts val="1800"/>
              <a:buFont typeface="Calibri"/>
              <a:buAutoNum type="arabicPeriod"/>
            </a:pPr>
            <a:r>
              <a:rPr lang="en-US" sz="2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Understand Family Engagement at our school</a:t>
            </a:r>
            <a:endParaRPr sz="2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56" name="Google Shape;256;gf3f58dc774_2_69"/>
          <p:cNvPicPr preferRelativeResize="0"/>
          <p:nvPr/>
        </p:nvPicPr>
        <p:blipFill rotWithShape="1">
          <a:blip r:embed="rId3">
            <a:alphaModFix/>
          </a:blip>
          <a:srcRect/>
          <a:stretch/>
        </p:blipFill>
        <p:spPr>
          <a:xfrm>
            <a:off x="276500" y="2540975"/>
            <a:ext cx="2553925" cy="252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f3f58dc774_0_15"/>
          <p:cNvSpPr txBox="1"/>
          <p:nvPr/>
        </p:nvSpPr>
        <p:spPr>
          <a:xfrm>
            <a:off x="169725" y="1647450"/>
            <a:ext cx="6048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What is a Title I School?</a:t>
            </a:r>
            <a:endParaRPr sz="1400" b="1" i="0" u="none" strike="noStrike" cap="none">
              <a:solidFill>
                <a:srgbClr val="000000"/>
              </a:solidFill>
              <a:latin typeface="Arial"/>
              <a:ea typeface="Arial"/>
              <a:cs typeface="Arial"/>
              <a:sym typeface="Arial"/>
            </a:endParaRPr>
          </a:p>
        </p:txBody>
      </p:sp>
      <p:sp>
        <p:nvSpPr>
          <p:cNvPr id="263" name="Google Shape;263;gf3f58dc774_0_15"/>
          <p:cNvSpPr txBox="1"/>
          <p:nvPr/>
        </p:nvSpPr>
        <p:spPr>
          <a:xfrm>
            <a:off x="3529625" y="2482700"/>
            <a:ext cx="8384700" cy="3570900"/>
          </a:xfrm>
          <a:prstGeom prst="rect">
            <a:avLst/>
          </a:prstGeom>
          <a:noFill/>
          <a:ln>
            <a:noFill/>
          </a:ln>
        </p:spPr>
        <p:txBody>
          <a:bodyPr spcFirstLastPara="1" wrap="square" lIns="91425" tIns="91425" rIns="91425" bIns="91425" anchor="t" anchorCtr="0">
            <a:spAutoFit/>
          </a:bodyPr>
          <a:lstStyle/>
          <a:p>
            <a:pPr marL="457200" marR="0" lvl="0" indent="0" algn="l" rtl="0">
              <a:lnSpc>
                <a:spcPct val="150000"/>
              </a:lnSpc>
              <a:spcBef>
                <a:spcPts val="50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 school that participates in the Federal Title I program and receives supplemental funds from the district to assist economically disadvantaged students in meeting the State’s high academic standards by providing high quality instruction and learning resources such as technology, intervention supports, and family engagement activities. In a schoolwide program these funds support all students.</a:t>
            </a:r>
            <a:endParaRPr sz="21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57200" marR="0" lvl="0" indent="0" algn="l" rtl="0">
              <a:lnSpc>
                <a:spcPct val="150000"/>
              </a:lnSpc>
              <a:spcBef>
                <a:spcPts val="600"/>
              </a:spcBef>
              <a:spcAft>
                <a:spcPts val="60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p:txBody>
      </p:sp>
      <p:pic>
        <p:nvPicPr>
          <p:cNvPr id="264" name="Google Shape;264;gf3f58dc774_0_15"/>
          <p:cNvPicPr preferRelativeResize="0"/>
          <p:nvPr/>
        </p:nvPicPr>
        <p:blipFill rotWithShape="1">
          <a:blip r:embed="rId3">
            <a:alphaModFix/>
          </a:blip>
          <a:srcRect/>
          <a:stretch/>
        </p:blipFill>
        <p:spPr>
          <a:xfrm>
            <a:off x="152400" y="2263050"/>
            <a:ext cx="3077806" cy="2177551"/>
          </a:xfrm>
          <a:prstGeom prst="rect">
            <a:avLst/>
          </a:prstGeom>
          <a:noFill/>
          <a:ln>
            <a:noFill/>
          </a:ln>
        </p:spPr>
      </p:pic>
      <p:pic>
        <p:nvPicPr>
          <p:cNvPr id="265" name="Google Shape;265;gf3f58dc774_0_15"/>
          <p:cNvPicPr preferRelativeResize="0"/>
          <p:nvPr/>
        </p:nvPicPr>
        <p:blipFill rotWithShape="1">
          <a:blip r:embed="rId4">
            <a:alphaModFix/>
          </a:blip>
          <a:srcRect/>
          <a:stretch/>
        </p:blipFill>
        <p:spPr>
          <a:xfrm>
            <a:off x="791525" y="3867150"/>
            <a:ext cx="2738099" cy="196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f3f58dc774_0_42"/>
          <p:cNvSpPr txBox="1"/>
          <p:nvPr/>
        </p:nvSpPr>
        <p:spPr>
          <a:xfrm>
            <a:off x="169725" y="1647450"/>
            <a:ext cx="881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How does our school participate in the Title I program?</a:t>
            </a:r>
            <a:endParaRPr sz="1400" b="1" i="0" u="none" strike="noStrike" cap="none">
              <a:solidFill>
                <a:srgbClr val="000000"/>
              </a:solidFill>
              <a:latin typeface="Arial"/>
              <a:ea typeface="Arial"/>
              <a:cs typeface="Arial"/>
              <a:sym typeface="Arial"/>
            </a:endParaRPr>
          </a:p>
        </p:txBody>
      </p:sp>
      <p:sp>
        <p:nvSpPr>
          <p:cNvPr id="272" name="Google Shape;272;gf3f58dc774_0_42"/>
          <p:cNvSpPr txBox="1"/>
          <p:nvPr/>
        </p:nvSpPr>
        <p:spPr>
          <a:xfrm>
            <a:off x="3266575" y="2489675"/>
            <a:ext cx="8131200" cy="3508623"/>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Calibri"/>
              <a:buAutoNum type="arabicPeriod"/>
            </a:pPr>
            <a:r>
              <a:rPr lang="en-US" sz="1800" b="0" i="0" u="none" strike="noStrike" cap="none" dirty="0">
                <a:solidFill>
                  <a:srgbClr val="202124"/>
                </a:solidFill>
                <a:highlight>
                  <a:srgbClr val="FFFFFF"/>
                </a:highlight>
                <a:latin typeface="Calibri"/>
                <a:ea typeface="Calibri"/>
                <a:cs typeface="Calibri"/>
                <a:sym typeface="Calibri"/>
              </a:rPr>
              <a:t>Title I is </a:t>
            </a:r>
            <a:r>
              <a:rPr lang="en-US" sz="1800" b="1" i="0" u="none" strike="noStrike" cap="none" dirty="0">
                <a:solidFill>
                  <a:srgbClr val="202124"/>
                </a:solidFill>
                <a:highlight>
                  <a:srgbClr val="FFFFFF"/>
                </a:highlight>
                <a:latin typeface="Calibri"/>
                <a:ea typeface="Calibri"/>
                <a:cs typeface="Calibri"/>
                <a:sym typeface="Calibri"/>
              </a:rPr>
              <a:t>a federal education program that supports students throughout the nation</a:t>
            </a:r>
            <a:r>
              <a:rPr lang="en-US" sz="1800" b="0" i="0" u="none" strike="noStrike" cap="none" dirty="0">
                <a:solidFill>
                  <a:srgbClr val="202124"/>
                </a:solidFill>
                <a:highlight>
                  <a:srgbClr val="FFFFFF"/>
                </a:highlight>
                <a:latin typeface="Calibri"/>
                <a:ea typeface="Calibri"/>
                <a:cs typeface="Calibri"/>
                <a:sym typeface="Calibri"/>
              </a:rPr>
              <a:t>. The amount of </a:t>
            </a:r>
            <a:r>
              <a:rPr lang="en-US" sz="1800" dirty="0">
                <a:solidFill>
                  <a:srgbClr val="202124"/>
                </a:solidFill>
                <a:highlight>
                  <a:srgbClr val="FFFFFF"/>
                </a:highlight>
                <a:latin typeface="Calibri"/>
                <a:ea typeface="Calibri"/>
                <a:cs typeface="Calibri"/>
                <a:sym typeface="Calibri"/>
              </a:rPr>
              <a:t>f</a:t>
            </a:r>
            <a:r>
              <a:rPr lang="en-US" sz="1800" b="0" i="0" u="none" strike="noStrike" cap="none" dirty="0">
                <a:solidFill>
                  <a:srgbClr val="202124"/>
                </a:solidFill>
                <a:highlight>
                  <a:srgbClr val="FFFFFF"/>
                </a:highlight>
                <a:latin typeface="Calibri"/>
                <a:ea typeface="Calibri"/>
                <a:cs typeface="Calibri"/>
                <a:sym typeface="Calibri"/>
              </a:rPr>
              <a:t>unds are decided and distributed by the number of students who qualify for free or reduced lunch.</a:t>
            </a:r>
            <a:endParaRPr sz="1800" b="0" i="0" u="none" strike="noStrike" cap="none"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A Title I schoolwide program is a comprehensive reform strategy designed to upgrade the entire educational program in a Title I school</a:t>
            </a:r>
            <a:endParaRPr sz="1800" b="0" i="0" u="none" strike="noStrike" cap="none"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The primary goal is to ensure that all students, particularly those who are low-achieving, demonstrate proficient and advanced levels of achievement on state academic standards</a:t>
            </a:r>
            <a:endParaRPr sz="1800" b="0" i="0" u="none" strike="noStrike" cap="none" dirty="0">
              <a:solidFill>
                <a:schemeClr val="dk1"/>
              </a:solidFill>
              <a:latin typeface="Calibri"/>
              <a:ea typeface="Calibri"/>
              <a:cs typeface="Calibri"/>
              <a:sym typeface="Calibri"/>
            </a:endParaRPr>
          </a:p>
        </p:txBody>
      </p:sp>
      <p:pic>
        <p:nvPicPr>
          <p:cNvPr id="273" name="Google Shape;273;gf3f58dc774_0_42"/>
          <p:cNvPicPr preferRelativeResize="0"/>
          <p:nvPr/>
        </p:nvPicPr>
        <p:blipFill rotWithShape="1">
          <a:blip r:embed="rId3">
            <a:alphaModFix/>
          </a:blip>
          <a:srcRect/>
          <a:stretch/>
        </p:blipFill>
        <p:spPr>
          <a:xfrm>
            <a:off x="365125" y="2489687"/>
            <a:ext cx="2476200" cy="3948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3f58dc774_0_23"/>
          <p:cNvSpPr txBox="1"/>
          <p:nvPr/>
        </p:nvSpPr>
        <p:spPr>
          <a:xfrm>
            <a:off x="169725" y="1647450"/>
            <a:ext cx="7314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How does our school spend Title I money?</a:t>
            </a:r>
            <a:endParaRPr sz="1400" b="1" i="0" u="none" strike="noStrike" cap="none">
              <a:solidFill>
                <a:srgbClr val="000000"/>
              </a:solidFill>
              <a:latin typeface="Arial"/>
              <a:ea typeface="Arial"/>
              <a:cs typeface="Arial"/>
              <a:sym typeface="Arial"/>
            </a:endParaRPr>
          </a:p>
        </p:txBody>
      </p:sp>
      <p:sp>
        <p:nvSpPr>
          <p:cNvPr id="280" name="Google Shape;280;gf3f58dc774_0_23"/>
          <p:cNvSpPr txBox="1"/>
          <p:nvPr/>
        </p:nvSpPr>
        <p:spPr>
          <a:xfrm>
            <a:off x="169725" y="2463275"/>
            <a:ext cx="11861313" cy="406262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50000"/>
              </a:lnSpc>
              <a:spcBef>
                <a:spcPts val="0"/>
              </a:spcBef>
              <a:spcAft>
                <a:spcPts val="0"/>
              </a:spcAft>
              <a:buClr>
                <a:schemeClr val="dk1"/>
              </a:buClr>
              <a:buSzPts val="1600"/>
              <a:buFont typeface="Arial"/>
              <a:buAutoNum type="arabicPeriod"/>
            </a:pPr>
            <a:r>
              <a:rPr lang="en-US" sz="2400" b="1"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P</a:t>
            </a:r>
            <a:r>
              <a:rPr lang="en-US" sz="2400" b="1" i="0" u="none" strike="noStrike" cap="none" dirty="0">
                <a:solidFill>
                  <a:schemeClr val="dk1"/>
                </a:solidFill>
                <a:latin typeface="Calibri"/>
                <a:ea typeface="Calibri"/>
                <a:cs typeface="Calibri"/>
                <a:sym typeface="Calibri"/>
              </a:rPr>
              <a:t>ersonnel- </a:t>
            </a:r>
            <a:r>
              <a:rPr lang="en-US" sz="2400" b="1" i="1" u="none" strike="noStrike" cap="none" dirty="0">
                <a:solidFill>
                  <a:srgbClr val="0C12FC"/>
                </a:solidFill>
                <a:latin typeface="Calibri"/>
                <a:ea typeface="Calibri"/>
                <a:cs typeface="Calibri"/>
                <a:sym typeface="Calibri"/>
              </a:rPr>
              <a:t>Math Coach, Interventionist, and our Family Engagement Liaison </a:t>
            </a:r>
            <a:endParaRPr sz="2400" b="1" i="1" u="none" strike="noStrike" cap="none" dirty="0">
              <a:solidFill>
                <a:srgbClr val="0C12FC"/>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Arial"/>
              <a:buAutoNum type="arabicPeriod"/>
            </a:pPr>
            <a:r>
              <a:rPr lang="en-US" sz="2400" b="1" i="0" u="none" strike="noStrike" cap="none" dirty="0">
                <a:solidFill>
                  <a:schemeClr val="dk1"/>
                </a:solidFill>
                <a:latin typeface="Calibri"/>
                <a:ea typeface="Calibri"/>
                <a:cs typeface="Calibri"/>
                <a:sym typeface="Calibri"/>
              </a:rPr>
              <a:t>Parent Resource Center- </a:t>
            </a:r>
            <a:r>
              <a:rPr lang="en-US" sz="2400" b="1" i="1" u="none" strike="noStrike" cap="none" dirty="0">
                <a:solidFill>
                  <a:srgbClr val="0C12FC"/>
                </a:solidFill>
                <a:latin typeface="Calibri"/>
                <a:ea typeface="Calibri"/>
                <a:cs typeface="Calibri"/>
                <a:sym typeface="Calibri"/>
              </a:rPr>
              <a:t>Provide resources that parents can check out to support students at home (books, games, additional practice activities) </a:t>
            </a:r>
            <a:endParaRPr sz="2400" b="1" i="1" u="none" strike="noStrike" cap="none" dirty="0">
              <a:solidFill>
                <a:srgbClr val="0C12FC"/>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Arial"/>
              <a:buAutoNum type="arabicPeriod"/>
            </a:pPr>
            <a:r>
              <a:rPr lang="en-US" sz="2400" b="1" i="0" u="none" strike="noStrike" cap="none" dirty="0">
                <a:solidFill>
                  <a:schemeClr val="dk1"/>
                </a:solidFill>
                <a:latin typeface="Calibri"/>
                <a:ea typeface="Calibri"/>
                <a:cs typeface="Calibri"/>
                <a:sym typeface="Calibri"/>
              </a:rPr>
              <a:t>Instructional Materials- </a:t>
            </a:r>
            <a:r>
              <a:rPr lang="en-US" sz="2400" b="1" i="1" u="none" strike="noStrike" cap="none" dirty="0">
                <a:solidFill>
                  <a:srgbClr val="0C12FC"/>
                </a:solidFill>
                <a:latin typeface="Calibri"/>
                <a:ea typeface="Calibri"/>
                <a:cs typeface="Calibri"/>
                <a:sym typeface="Calibri"/>
              </a:rPr>
              <a:t>Purchasing teaching materials, and supplies for students</a:t>
            </a:r>
            <a:endParaRPr sz="2400" b="1" i="1" u="none" strike="noStrike" cap="none" dirty="0">
              <a:solidFill>
                <a:srgbClr val="0C12FC"/>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Arial"/>
              <a:buAutoNum type="arabicPeriod"/>
            </a:pPr>
            <a:r>
              <a:rPr lang="en-US" sz="2400" b="1" i="0" u="none" strike="noStrike" cap="none" dirty="0">
                <a:solidFill>
                  <a:schemeClr val="dk1"/>
                </a:solidFill>
                <a:latin typeface="Calibri"/>
                <a:ea typeface="Calibri"/>
                <a:cs typeface="Calibri"/>
                <a:sym typeface="Calibri"/>
              </a:rPr>
              <a:t>Professional Learning- </a:t>
            </a:r>
            <a:r>
              <a:rPr lang="en-US" sz="2400" b="1" i="1" u="none" strike="noStrike" cap="none" dirty="0">
                <a:solidFill>
                  <a:srgbClr val="0C12FC"/>
                </a:solidFill>
                <a:latin typeface="Calibri"/>
                <a:ea typeface="Calibri"/>
                <a:cs typeface="Calibri"/>
                <a:sym typeface="Calibri"/>
              </a:rPr>
              <a:t>Sending teachers to training and inviting experts  and consultants to support our teachers with learning the best strategies to address our students' academic needs</a:t>
            </a:r>
            <a:endParaRPr sz="2100" b="1" i="1" u="none" strike="noStrike" cap="none" dirty="0">
              <a:solidFill>
                <a:srgbClr val="0C12FC"/>
              </a:solidFill>
              <a:latin typeface="Calibri"/>
              <a:ea typeface="Calibri"/>
              <a:cs typeface="Calibri"/>
              <a:sym typeface="Calibri"/>
            </a:endParaRPr>
          </a:p>
        </p:txBody>
      </p:sp>
      <p:pic>
        <p:nvPicPr>
          <p:cNvPr id="281" name="Google Shape;281;gf3f58dc774_0_23"/>
          <p:cNvPicPr preferRelativeResize="0"/>
          <p:nvPr/>
        </p:nvPicPr>
        <p:blipFill rotWithShape="1">
          <a:blip r:embed="rId3">
            <a:alphaModFix/>
          </a:blip>
          <a:srcRect/>
          <a:stretch/>
        </p:blipFill>
        <p:spPr>
          <a:xfrm>
            <a:off x="10705672" y="5835720"/>
            <a:ext cx="1486328" cy="1022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f3f58dc774_0_33"/>
          <p:cNvSpPr txBox="1"/>
          <p:nvPr/>
        </p:nvSpPr>
        <p:spPr>
          <a:xfrm>
            <a:off x="169725" y="1647450"/>
            <a:ext cx="7314600" cy="117567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How</a:t>
            </a:r>
            <a:r>
              <a:rPr lang="en-US" sz="2800" b="1" i="0" u="none" strike="noStrike" cap="none" dirty="0">
                <a:solidFill>
                  <a:schemeClr val="dk1"/>
                </a:solidFill>
                <a:latin typeface="Calibri"/>
                <a:ea typeface="Calibri"/>
                <a:cs typeface="Calibri"/>
                <a:sym typeface="Calibri"/>
              </a:rPr>
              <a:t> is Parent Engagement money spent? </a:t>
            </a:r>
            <a:br>
              <a:rPr lang="en-US" sz="2800" b="1" i="0" u="none" strike="noStrike" cap="none" dirty="0">
                <a:solidFill>
                  <a:schemeClr val="dk1"/>
                </a:solidFill>
                <a:latin typeface="Calibri"/>
                <a:ea typeface="Calibri"/>
                <a:cs typeface="Calibri"/>
                <a:sym typeface="Calibri"/>
              </a:rPr>
            </a:br>
            <a:endParaRPr lang="en-US" sz="2800" b="1" i="0" u="none" strike="noStrike" cap="none" dirty="0">
              <a:solidFill>
                <a:schemeClr val="dk1"/>
              </a:solidFill>
              <a:latin typeface="Calibri"/>
              <a:ea typeface="Calibri"/>
              <a:cs typeface="Calibri"/>
              <a:sym typeface="Calibri"/>
            </a:endParaRPr>
          </a:p>
        </p:txBody>
      </p:sp>
      <p:sp>
        <p:nvSpPr>
          <p:cNvPr id="288" name="Google Shape;288;gf3f58dc774_0_33"/>
          <p:cNvSpPr txBox="1"/>
          <p:nvPr/>
        </p:nvSpPr>
        <p:spPr>
          <a:xfrm>
            <a:off x="3634325" y="2577925"/>
            <a:ext cx="6930900" cy="2400627"/>
          </a:xfrm>
          <a:prstGeom prst="rect">
            <a:avLst/>
          </a:prstGeom>
          <a:noFill/>
          <a:ln>
            <a:noFill/>
          </a:ln>
        </p:spPr>
        <p:txBody>
          <a:bodyPr spcFirstLastPara="1" wrap="square" lIns="91425" tIns="91425" rIns="91425" bIns="91425" anchor="t" anchorCtr="0">
            <a:spAutoFit/>
          </a:bodyPr>
          <a:lstStyle/>
          <a:p>
            <a:pPr marL="457200" marR="0" lvl="0" indent="-330200" algn="l" rtl="0">
              <a:lnSpc>
                <a:spcPct val="150000"/>
              </a:lnSpc>
              <a:spcBef>
                <a:spcPts val="0"/>
              </a:spcBef>
              <a:spcAft>
                <a:spcPts val="0"/>
              </a:spcAft>
              <a:buClr>
                <a:schemeClr val="dk1"/>
              </a:buClr>
              <a:buSzPts val="1600"/>
              <a:buFont typeface="Arial"/>
              <a:buAutoNum type="arabicPeriod"/>
            </a:pPr>
            <a:r>
              <a:rPr lang="en-US" sz="2400" b="0" i="0" u="none" strike="noStrike" cap="none" dirty="0">
                <a:solidFill>
                  <a:schemeClr val="dk1"/>
                </a:solidFill>
                <a:latin typeface="Calibri"/>
                <a:ea typeface="Calibri"/>
                <a:cs typeface="Calibri"/>
                <a:sym typeface="Calibri"/>
              </a:rPr>
              <a:t>Family Engagement Liaison- Salary and benefits</a:t>
            </a:r>
            <a:endParaRPr sz="2400" b="0" i="0" u="none" strike="noStrike" cap="none" dirty="0">
              <a:solidFill>
                <a:schemeClr val="dk1"/>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Arial"/>
              <a:buAutoNum type="arabicPeriod"/>
            </a:pPr>
            <a:r>
              <a:rPr lang="en-US" sz="2400" b="0" i="0" u="none" strike="noStrike" cap="none" dirty="0">
                <a:solidFill>
                  <a:schemeClr val="dk1"/>
                </a:solidFill>
                <a:latin typeface="Calibri"/>
                <a:ea typeface="Calibri"/>
                <a:cs typeface="Calibri"/>
                <a:sym typeface="Calibri"/>
              </a:rPr>
              <a:t>Parent Resource Center Instructional Materials and Supplies</a:t>
            </a:r>
            <a:endParaRPr sz="2400" b="0" i="0" u="none" strike="noStrike" cap="none" dirty="0">
              <a:solidFill>
                <a:schemeClr val="dk1"/>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Arial"/>
              <a:buAutoNum type="arabicPeriod"/>
            </a:pPr>
            <a:r>
              <a:rPr lang="en-US" sz="2400" b="0" i="0" u="none" strike="noStrike" cap="none" dirty="0">
                <a:solidFill>
                  <a:schemeClr val="dk1"/>
                </a:solidFill>
                <a:latin typeface="Calibri"/>
                <a:ea typeface="Calibri"/>
                <a:cs typeface="Calibri"/>
                <a:sym typeface="Calibri"/>
              </a:rPr>
              <a:t>Parent Workshops (academic, technology, etc.)</a:t>
            </a:r>
            <a:endParaRPr sz="2400" b="0" i="0" u="none" strike="noStrike" cap="none" dirty="0">
              <a:solidFill>
                <a:schemeClr val="dk1"/>
              </a:solidFill>
              <a:latin typeface="Calibri"/>
              <a:ea typeface="Calibri"/>
              <a:cs typeface="Calibri"/>
              <a:sym typeface="Calibri"/>
            </a:endParaRPr>
          </a:p>
        </p:txBody>
      </p:sp>
      <p:pic>
        <p:nvPicPr>
          <p:cNvPr id="289" name="Google Shape;289;gf3f58dc774_0_33"/>
          <p:cNvPicPr preferRelativeResize="0"/>
          <p:nvPr/>
        </p:nvPicPr>
        <p:blipFill rotWithShape="1">
          <a:blip r:embed="rId3">
            <a:alphaModFix/>
          </a:blip>
          <a:srcRect/>
          <a:stretch/>
        </p:blipFill>
        <p:spPr>
          <a:xfrm>
            <a:off x="82075" y="2679850"/>
            <a:ext cx="3431876" cy="2566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f3f58dc774_0_51"/>
          <p:cNvSpPr txBox="1"/>
          <p:nvPr/>
        </p:nvSpPr>
        <p:spPr>
          <a:xfrm>
            <a:off x="182078" y="1441967"/>
            <a:ext cx="881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What are our school’s Title I requirements?</a:t>
            </a:r>
            <a:endParaRPr sz="1400" b="1" i="0" u="none" strike="noStrike" cap="none" dirty="0">
              <a:solidFill>
                <a:srgbClr val="000000"/>
              </a:solidFill>
              <a:latin typeface="Arial"/>
              <a:ea typeface="Arial"/>
              <a:cs typeface="Arial"/>
              <a:sym typeface="Arial"/>
            </a:endParaRPr>
          </a:p>
        </p:txBody>
      </p:sp>
      <p:sp>
        <p:nvSpPr>
          <p:cNvPr id="296" name="Google Shape;296;gf3f58dc774_0_51"/>
          <p:cNvSpPr txBox="1"/>
          <p:nvPr/>
        </p:nvSpPr>
        <p:spPr>
          <a:xfrm>
            <a:off x="182078" y="2057567"/>
            <a:ext cx="10600347" cy="4616618"/>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Provide high-quality curriculum and instruction</a:t>
            </a:r>
            <a:endParaRPr sz="2400" b="0" i="0" u="none" strike="noStrike" cap="none" dirty="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Facilitate an Annual Title I Parent Meeting</a:t>
            </a:r>
            <a:endParaRPr sz="2400" b="0" i="0" u="none" strike="noStrike" cap="none" dirty="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Family Engagement</a:t>
            </a:r>
            <a:endParaRPr sz="2400" b="0" i="0" u="none" strike="noStrike" cap="none" dirty="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Professional Development</a:t>
            </a:r>
            <a:endParaRPr sz="2400" b="0" i="0" u="none" strike="noStrike" cap="none" dirty="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Parent’s Right-to-Know</a:t>
            </a:r>
            <a:endParaRPr sz="2400" b="0" i="0" u="none" strike="noStrike" cap="none" dirty="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Opportunities for Input- </a:t>
            </a:r>
            <a:r>
              <a:rPr lang="en-US" sz="2400" b="1" i="1" u="none" strike="noStrike" cap="none" dirty="0">
                <a:solidFill>
                  <a:srgbClr val="0C12FC"/>
                </a:solidFill>
                <a:latin typeface="Calibri"/>
                <a:ea typeface="Calibri"/>
                <a:cs typeface="Calibri"/>
                <a:sym typeface="Calibri"/>
              </a:rPr>
              <a:t>When you come to events there is always a QR code provided so you can provide input</a:t>
            </a:r>
            <a:endParaRPr sz="2400" b="1" i="1" u="none" strike="noStrike" cap="none" dirty="0">
              <a:solidFill>
                <a:srgbClr val="0C12FC"/>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Annual Evaluations</a:t>
            </a:r>
            <a:endParaRPr sz="2400" b="0" i="0" u="none" strike="noStrike" cap="none" dirty="0">
              <a:solidFill>
                <a:schemeClr val="dk1"/>
              </a:solidFill>
              <a:latin typeface="Calibri"/>
              <a:ea typeface="Calibri"/>
              <a:cs typeface="Calibri"/>
              <a:sym typeface="Calibri"/>
            </a:endParaRPr>
          </a:p>
        </p:txBody>
      </p:sp>
      <p:pic>
        <p:nvPicPr>
          <p:cNvPr id="297" name="Google Shape;297;gf3f58dc774_0_51"/>
          <p:cNvPicPr preferRelativeResize="0"/>
          <p:nvPr/>
        </p:nvPicPr>
        <p:blipFill rotWithShape="1">
          <a:blip r:embed="rId3">
            <a:alphaModFix/>
          </a:blip>
          <a:srcRect/>
          <a:stretch/>
        </p:blipFill>
        <p:spPr>
          <a:xfrm rot="532143">
            <a:off x="7101685" y="2177418"/>
            <a:ext cx="4553874" cy="2127967"/>
          </a:xfrm>
          <a:prstGeom prst="rect">
            <a:avLst/>
          </a:prstGeom>
          <a:noFill/>
          <a:ln>
            <a:noFill/>
          </a:ln>
        </p:spPr>
      </p:pic>
    </p:spTree>
  </p:cSld>
  <p:clrMapOvr>
    <a:masterClrMapping/>
  </p:clrMapOvr>
</p:sld>
</file>

<file path=ppt/theme/theme1.xml><?xml version="1.0" encoding="utf-8"?>
<a:theme xmlns:a="http://schemas.openxmlformats.org/drawingml/2006/main" name="HCS Main Ti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CS Main Ti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2194</Words>
  <Application>Microsoft Office PowerPoint</Application>
  <PresentationFormat>Widescreen</PresentationFormat>
  <Paragraphs>187</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Gill Sans</vt:lpstr>
      <vt:lpstr>Noto Sans Symbols</vt:lpstr>
      <vt:lpstr>Courier New</vt:lpstr>
      <vt:lpstr>Caveat</vt:lpstr>
      <vt:lpstr>Google Sans</vt:lpstr>
      <vt:lpstr>Roboto</vt:lpstr>
      <vt:lpstr>Barlow</vt:lpstr>
      <vt:lpstr>HCS Main Title</vt:lpstr>
      <vt:lpstr>HCS Main Title</vt:lpstr>
      <vt:lpstr>Custom Design</vt:lpstr>
      <vt:lpstr>Walnut Creek Elementary Annual Title I Parent  Virtual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INFINITE CAMPUS</vt:lpstr>
      <vt:lpstr>PowerPoint Presentation</vt:lpstr>
      <vt:lpstr>What Is The District’s and School’s Parent and Family Engagement Plan, and Where Can I Find Them?</vt:lpstr>
      <vt:lpstr>PowerPoint Presentation</vt:lpstr>
      <vt:lpstr>PowerPoint Presentation</vt:lpstr>
      <vt:lpstr>How do I contact the school/teacher with questions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Walnut Creek Elementary Annual Title I Parent  Virtual Meeting</dc:title>
  <dc:creator>Microsoft Office User</dc:creator>
  <cp:lastModifiedBy>Nikjovnia Parks</cp:lastModifiedBy>
  <cp:revision>12</cp:revision>
  <dcterms:created xsi:type="dcterms:W3CDTF">2018-05-21T15:02:18Z</dcterms:created>
  <dcterms:modified xsi:type="dcterms:W3CDTF">2024-09-30T22:19:33Z</dcterms:modified>
</cp:coreProperties>
</file>